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70"/>
  </p:notesMasterIdLst>
  <p:handoutMasterIdLst>
    <p:handoutMasterId r:id="rId71"/>
  </p:handoutMasterIdLst>
  <p:sldIdLst>
    <p:sldId id="286" r:id="rId11"/>
    <p:sldId id="338" r:id="rId12"/>
    <p:sldId id="305" r:id="rId13"/>
    <p:sldId id="306" r:id="rId14"/>
    <p:sldId id="292" r:id="rId15"/>
    <p:sldId id="318" r:id="rId16"/>
    <p:sldId id="339" r:id="rId17"/>
    <p:sldId id="294" r:id="rId18"/>
    <p:sldId id="296" r:id="rId19"/>
    <p:sldId id="365" r:id="rId20"/>
    <p:sldId id="366" r:id="rId21"/>
    <p:sldId id="369" r:id="rId22"/>
    <p:sldId id="364" r:id="rId23"/>
    <p:sldId id="378" r:id="rId24"/>
    <p:sldId id="368" r:id="rId25"/>
    <p:sldId id="345" r:id="rId26"/>
    <p:sldId id="319" r:id="rId27"/>
    <p:sldId id="340" r:id="rId28"/>
    <p:sldId id="320" r:id="rId29"/>
    <p:sldId id="297" r:id="rId30"/>
    <p:sldId id="351" r:id="rId31"/>
    <p:sldId id="298" r:id="rId32"/>
    <p:sldId id="315" r:id="rId33"/>
    <p:sldId id="323" r:id="rId34"/>
    <p:sldId id="324" r:id="rId35"/>
    <p:sldId id="327" r:id="rId36"/>
    <p:sldId id="376" r:id="rId37"/>
    <p:sldId id="355" r:id="rId38"/>
    <p:sldId id="330" r:id="rId39"/>
    <p:sldId id="372" r:id="rId40"/>
    <p:sldId id="329" r:id="rId41"/>
    <p:sldId id="371" r:id="rId42"/>
    <p:sldId id="370" r:id="rId43"/>
    <p:sldId id="349" r:id="rId44"/>
    <p:sldId id="356" r:id="rId45"/>
    <p:sldId id="377" r:id="rId46"/>
    <p:sldId id="331" r:id="rId47"/>
    <p:sldId id="307" r:id="rId48"/>
    <p:sldId id="314" r:id="rId49"/>
    <p:sldId id="301" r:id="rId50"/>
    <p:sldId id="311" r:id="rId51"/>
    <p:sldId id="332" r:id="rId52"/>
    <p:sldId id="341" r:id="rId53"/>
    <p:sldId id="317" r:id="rId54"/>
    <p:sldId id="333" r:id="rId55"/>
    <p:sldId id="308" r:id="rId56"/>
    <p:sldId id="347" r:id="rId57"/>
    <p:sldId id="334" r:id="rId58"/>
    <p:sldId id="335" r:id="rId59"/>
    <p:sldId id="336" r:id="rId60"/>
    <p:sldId id="343" r:id="rId61"/>
    <p:sldId id="344" r:id="rId62"/>
    <p:sldId id="373" r:id="rId63"/>
    <p:sldId id="346" r:id="rId64"/>
    <p:sldId id="312" r:id="rId65"/>
    <p:sldId id="310" r:id="rId66"/>
    <p:sldId id="348" r:id="rId67"/>
    <p:sldId id="354" r:id="rId68"/>
    <p:sldId id="316" r:id="rId6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varScale="1">
        <p:scale>
          <a:sx n="115" d="100"/>
          <a:sy n="115" d="100"/>
        </p:scale>
        <p:origin x="1656"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21/09/2020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21/09/2020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3"/>
            <a:ext cx="9229283" cy="6920423"/>
          </a:xfrm>
          <a:prstGeom prst="rect">
            <a:avLst/>
          </a:prstGeom>
        </p:spPr>
      </p:pic>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553" y="1329723"/>
            <a:ext cx="4418098" cy="824898"/>
          </a:xfrm>
          <a:prstGeom prst="rect">
            <a:avLst/>
          </a:prstGeom>
        </p:spPr>
      </p:pic>
    </p:spTree>
    <p:extLst>
      <p:ext uri="{BB962C8B-B14F-4D97-AF65-F5344CB8AC3E}">
        <p14:creationId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10</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425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RECHERCHER DES FORMATIONS SUR </a:t>
            </a:r>
            <a:r>
              <a:rPr lang="fr-FR" dirty="0" smtClean="0"/>
              <a:t>parcoursup</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dirty="0" smtClean="0"/>
              <a:t>Pourcentage </a:t>
            </a:r>
            <a:r>
              <a:rPr lang="fr-FR" sz="1600" dirty="0"/>
              <a:t>de candidats  admis selon le type de baccalauréat en </a:t>
            </a:r>
            <a:r>
              <a:rPr lang="fr-FR" sz="1600" dirty="0" smtClean="0"/>
              <a:t>2019</a:t>
            </a:r>
          </a:p>
          <a:p>
            <a:pPr lvl="1">
              <a:defRPr/>
            </a:pPr>
            <a:r>
              <a:rPr lang="fr-FR" sz="1600" dirty="0" smtClean="0"/>
              <a:t>Nombre </a:t>
            </a:r>
            <a:r>
              <a:rPr lang="fr-FR" sz="1600" dirty="0"/>
              <a:t>de places disponibles en </a:t>
            </a:r>
            <a:r>
              <a:rPr lang="fr-FR" sz="1600" dirty="0" smtClean="0"/>
              <a:t>2020 (à partir du 22 janvier 2020) </a:t>
            </a:r>
          </a:p>
          <a:p>
            <a:pPr lvl="1">
              <a:defRPr/>
            </a:pPr>
            <a:r>
              <a:rPr lang="fr-FR" sz="1600" dirty="0" smtClean="0"/>
              <a:t>Taux </a:t>
            </a:r>
            <a:r>
              <a:rPr lang="fr-FR" sz="1600" dirty="0"/>
              <a:t>d'accès en 2019, c'est à dire la proportion de candidats ayant reçu une proposition </a:t>
            </a:r>
            <a:r>
              <a:rPr lang="fr-FR" sz="1600" dirty="0" smtClean="0"/>
              <a:t>d'admission</a:t>
            </a:r>
          </a:p>
          <a:p>
            <a:pPr lvl="1">
              <a:defRPr/>
            </a:pPr>
            <a:r>
              <a:rPr lang="fr-FR" sz="1600" dirty="0" smtClean="0"/>
              <a:t>Suggestions </a:t>
            </a:r>
            <a:r>
              <a:rPr lang="fr-FR" sz="1600" dirty="0"/>
              <a:t>de formations similaires pour élargir vos </a:t>
            </a:r>
            <a:r>
              <a:rPr lang="fr-FR" sz="1600"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spTree>
    <p:extLst>
      <p:ext uri="{BB962C8B-B14F-4D97-AF65-F5344CB8AC3E}">
        <p14:creationId xmlns:p14="http://schemas.microsoft.com/office/powerpoint/2010/main" val="4123118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t>Dates </a:t>
            </a:r>
            <a:r>
              <a:rPr lang="fr-FR" sz="1700" dirty="0"/>
              <a:t>des journées portes ouvertes ou des journées </a:t>
            </a:r>
            <a:r>
              <a:rPr lang="fr-FR" sz="1700" dirty="0" smtClean="0"/>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t>Les taux </a:t>
            </a:r>
            <a:r>
              <a:rPr lang="fr-FR" sz="1700" dirty="0"/>
              <a:t>de passage en 2</a:t>
            </a:r>
            <a:r>
              <a:rPr lang="fr-FR" sz="1700" baseline="30000" dirty="0"/>
              <a:t>ème</a:t>
            </a:r>
            <a:r>
              <a:rPr lang="fr-FR" sz="1700" dirty="0"/>
              <a:t> année et de réussite selon le bac, des débouchés et des taux d’insertion </a:t>
            </a:r>
            <a:r>
              <a:rPr lang="fr-FR" sz="1700" dirty="0" smtClean="0"/>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p14="http://schemas.microsoft.com/office/powerpoint/2010/main" val="3117916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13</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p14="http://schemas.microsoft.com/office/powerpoint/2010/main" val="2414726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28E65"/>
                </a:solidFill>
              </a:rPr>
              <a:t>L’objectif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28E65"/>
                </a:solidFill>
              </a:rPr>
              <a:t>Trois principes :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28E65"/>
                </a:solidFill>
              </a:rPr>
              <a:t>Deux parcours </a:t>
            </a:r>
            <a:r>
              <a:rPr lang="fr-FR" sz="2900" b="1" dirty="0" smtClean="0">
                <a:solidFill>
                  <a:srgbClr val="F28E65"/>
                </a:solidFill>
              </a:rPr>
              <a:t>proposés sur Parcoursup cette année par les universités pour accéder aux études </a:t>
            </a:r>
            <a:r>
              <a:rPr lang="fr-FR" sz="2900" b="1" dirty="0">
                <a:solidFill>
                  <a:srgbClr val="F28E65"/>
                </a:solidFill>
              </a:rPr>
              <a:t>de maïeutique (sage-femme), médecine, odontologie (dentaire), pharmacie ou kinésithérapie </a:t>
            </a:r>
            <a:r>
              <a:rPr lang="fr-FR" sz="2900" b="1" dirty="0" smtClean="0">
                <a:solidFill>
                  <a:srgbClr val="F28E65"/>
                </a:solidFill>
              </a:rPr>
              <a:t>:</a:t>
            </a:r>
            <a:endParaRPr lang="fr-FR" sz="2900" dirty="0" smtClean="0">
              <a:solidFill>
                <a:srgbClr val="F28E65"/>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14</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28E65"/>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p14="http://schemas.microsoft.com/office/powerpoint/2010/main" val="2848517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28E65"/>
                </a:solidFill>
              </a:rPr>
              <a:t>Consultez sur Parcoursup.fr :</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Des exemples</a:t>
            </a:r>
          </a:p>
          <a:p>
            <a:pPr marL="0" indent="0">
              <a:buFont typeface="Lucida Grande"/>
              <a:buNone/>
            </a:pPr>
            <a:r>
              <a:rPr lang="fr-FR" sz="2400" b="1" dirty="0" smtClean="0">
                <a:solidFill>
                  <a:srgbClr val="F28E65"/>
                </a:solidFill>
                <a:sym typeface="Wingdings" panose="05000000000000000000" pitchFamily="2" charset="2"/>
              </a:rPr>
              <a:t> </a:t>
            </a:r>
            <a:r>
              <a:rPr lang="fr-FR" sz="2400" b="1" dirty="0" smtClean="0">
                <a:solidFill>
                  <a:srgbClr val="F28E65"/>
                </a:solidFill>
              </a:rPr>
              <a:t>Une page d’information </a:t>
            </a:r>
            <a:r>
              <a:rPr lang="fr-FR" sz="2400" b="1" dirty="0" smtClean="0">
                <a:solidFill>
                  <a:srgbClr val="F28E65"/>
                </a:solidFill>
                <a:sym typeface="Wingdings" panose="05000000000000000000" pitchFamily="2" charset="2"/>
              </a:rPr>
              <a:t> </a:t>
            </a:r>
            <a:r>
              <a:rPr lang="fr-FR" sz="2400" b="1" dirty="0" smtClean="0">
                <a:solidFill>
                  <a:srgbClr val="F28E65"/>
                </a:solidFill>
              </a:rPr>
              <a:t>Une FAQ complète</a:t>
            </a:r>
            <a:endParaRPr lang="fr-FR" sz="2400" b="1" dirty="0" smtClean="0"/>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2555115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28E65"/>
                </a:solidFill>
              </a:rPr>
              <a:t>des </a:t>
            </a:r>
            <a:r>
              <a:rPr lang="fr-FR" b="1" dirty="0" smtClean="0">
                <a:solidFill>
                  <a:srgbClr val="F28E65"/>
                </a:solidFill>
              </a:rPr>
              <a:t>attendus (connaissances et </a:t>
            </a:r>
            <a:r>
              <a:rPr lang="fr-FR" b="1" dirty="0">
                <a:solidFill>
                  <a:srgbClr val="F28E65"/>
                </a:solidFill>
              </a:rPr>
              <a:t>compétences nécessaires </a:t>
            </a:r>
            <a:r>
              <a:rPr lang="fr-FR" b="1" dirty="0" smtClean="0">
                <a:solidFill>
                  <a:srgbClr val="F28E65"/>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28E65"/>
                </a:solidFill>
              </a:rPr>
              <a:t>critères généraux d’examen des vœux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chaque candidat la possibilité de demander à la formation dans laquelle il n’a pas été admis </a:t>
            </a:r>
            <a:r>
              <a:rPr lang="fr-FR" b="1" dirty="0">
                <a:solidFill>
                  <a:srgbClr val="F28E65"/>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Tree>
    <p:extLst>
      <p:ext uri="{BB962C8B-B14F-4D97-AF65-F5344CB8AC3E}">
        <p14:creationId xmlns:p14="http://schemas.microsoft.com/office/powerpoint/2010/main" val="3744515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22 janvier &gt; </a:t>
            </a:r>
            <a:r>
              <a:rPr lang="fr-FR" i="1" dirty="0" smtClean="0">
                <a:solidFill>
                  <a:srgbClr val="3D566E"/>
                </a:solidFill>
              </a:rPr>
              <a:t>12 mars </a:t>
            </a:r>
            <a:r>
              <a:rPr lang="fr-FR" dirty="0" smtClean="0">
                <a:solidFill>
                  <a:srgbClr val="3D566E"/>
                </a:solidFill>
              </a:rPr>
              <a:t>&gt; 2 avril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18</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p14="http://schemas.microsoft.com/office/powerpoint/2010/main" val="2919972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28E65"/>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28E65"/>
                </a:solidFill>
              </a:rPr>
              <a:t>I</a:t>
            </a:r>
            <a:r>
              <a:rPr lang="fr-FR" b="1" i="1" dirty="0" smtClean="0">
                <a:solidFill>
                  <a:srgbClr val="F28E65"/>
                </a:solidFill>
              </a:rPr>
              <a:t>mportant : renseigner </a:t>
            </a:r>
            <a:r>
              <a:rPr lang="fr-FR" b="1" i="1" dirty="0">
                <a:solidFill>
                  <a:srgbClr val="F28E65"/>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p14="http://schemas.microsoft.com/office/powerpoint/2010/main" val="122344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Les calendriers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t>Etape 1 – 20 décembre &gt; 22 janvier 2020 : découverte des formations</a:t>
            </a:r>
            <a:endParaRPr lang="fr-FR" dirty="0"/>
          </a:p>
          <a:p>
            <a:pPr marL="0">
              <a:lnSpc>
                <a:spcPct val="170000"/>
              </a:lnSpc>
            </a:pPr>
            <a:r>
              <a:rPr lang="fr-FR" dirty="0"/>
              <a:t> </a:t>
            </a:r>
            <a:r>
              <a:rPr lang="fr-FR" dirty="0" smtClean="0"/>
              <a:t>Etape 2 – 22 janvier &gt; 2 avril 2020 : inscription, formulation des vœux et finalisation du dossier sur Parcoursup </a:t>
            </a:r>
            <a:endParaRPr lang="fr-FR" dirty="0"/>
          </a:p>
          <a:p>
            <a:pPr marL="0">
              <a:lnSpc>
                <a:spcPct val="170000"/>
              </a:lnSpc>
            </a:pPr>
            <a:r>
              <a:rPr lang="fr-FR" dirty="0"/>
              <a:t> </a:t>
            </a:r>
            <a:r>
              <a:rPr lang="fr-FR" dirty="0" smtClean="0"/>
              <a:t>Etape 3 – 19 mai &gt; 17 juillet 2020 : phase d’admission</a:t>
            </a:r>
            <a:endParaRPr lang="fr-FR" dirty="0"/>
          </a:p>
        </p:txBody>
      </p:sp>
    </p:spTree>
    <p:extLst>
      <p:ext uri="{BB962C8B-B14F-4D97-AF65-F5344CB8AC3E}">
        <p14:creationId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Consolider </a:t>
            </a:r>
            <a:r>
              <a:rPr lang="fr-FR" dirty="0"/>
              <a:t>son projet </a:t>
            </a:r>
            <a:r>
              <a:rPr lang="fr-FR" dirty="0" smtClean="0"/>
              <a:t>d’orientation (1/2)</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20</a:t>
            </a:fld>
            <a:endParaRPr lang="fr-FR" dirty="0"/>
          </a:p>
        </p:txBody>
      </p:sp>
      <p:sp>
        <p:nvSpPr>
          <p:cNvPr id="5" name="Rectangle 4"/>
          <p:cNvSpPr/>
          <p:nvPr/>
        </p:nvSpPr>
        <p:spPr>
          <a:xfrm>
            <a:off x="1282535" y="1740087"/>
            <a:ext cx="7057514" cy="1351129"/>
          </a:xfrm>
          <a:prstGeom prst="rect">
            <a:avLst/>
          </a:prstGeom>
          <a:solidFill>
            <a:srgbClr val="F28E65"/>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fr-FR" b="1" dirty="0">
                <a:solidFill>
                  <a:srgbClr val="3D566E"/>
                </a:solidFill>
              </a:rPr>
              <a:t>A</a:t>
            </a:r>
            <a:r>
              <a:rPr lang="fr-FR" b="1" dirty="0" smtClean="0">
                <a:solidFill>
                  <a:srgbClr val="3D566E"/>
                </a:solidFill>
              </a:rPr>
              <a:t>ttendus</a:t>
            </a:r>
            <a:r>
              <a:rPr lang="fr-FR" b="1" dirty="0">
                <a:solidFill>
                  <a:srgbClr val="3D566E"/>
                </a:solidFill>
              </a:rPr>
              <a:t>, critères </a:t>
            </a:r>
            <a:r>
              <a:rPr lang="fr-FR" b="1" dirty="0" smtClean="0">
                <a:solidFill>
                  <a:srgbClr val="3D566E"/>
                </a:solidFill>
              </a:rPr>
              <a:t>généraux d’examen </a:t>
            </a:r>
            <a:r>
              <a:rPr lang="fr-FR" b="1" dirty="0">
                <a:solidFill>
                  <a:srgbClr val="3D566E"/>
                </a:solidFill>
              </a:rPr>
              <a:t>des </a:t>
            </a:r>
            <a:r>
              <a:rPr lang="fr-FR" b="1" dirty="0" smtClean="0">
                <a:solidFill>
                  <a:srgbClr val="3D566E"/>
                </a:solidFill>
              </a:rPr>
              <a:t>vœux, taux d’accès, nombre </a:t>
            </a:r>
            <a:r>
              <a:rPr lang="fr-FR" b="1" dirty="0">
                <a:solidFill>
                  <a:srgbClr val="3D566E"/>
                </a:solidFill>
              </a:rPr>
              <a:t>de places, taux de réussite, taux d’insertion professionnelle </a:t>
            </a:r>
            <a:r>
              <a:rPr lang="fr-FR" b="1" dirty="0" smtClean="0">
                <a:solidFill>
                  <a:srgbClr val="3D566E"/>
                </a:solidFill>
              </a:rPr>
              <a:t>… </a:t>
            </a:r>
          </a:p>
          <a:p>
            <a:pPr algn="ctr" fontAlgn="auto">
              <a:spcBef>
                <a:spcPts val="0"/>
              </a:spcBef>
              <a:spcAft>
                <a:spcPts val="0"/>
              </a:spcAft>
              <a:defRPr/>
            </a:pPr>
            <a:endParaRPr lang="fr-FR" b="1" cap="all" dirty="0" smtClean="0">
              <a:solidFill>
                <a:srgbClr val="3D566E"/>
              </a:solidFill>
            </a:endParaRPr>
          </a:p>
          <a:p>
            <a:pPr algn="ctr" fontAlgn="auto">
              <a:spcBef>
                <a:spcPts val="0"/>
              </a:spcBef>
              <a:spcAft>
                <a:spcPts val="0"/>
              </a:spcAft>
              <a:defRPr/>
            </a:pPr>
            <a:r>
              <a:rPr lang="fr-FR" b="1" cap="all" dirty="0" smtClean="0">
                <a:solidFill>
                  <a:srgbClr val="3D566E"/>
                </a:solidFill>
              </a:rPr>
              <a:t>ces </a:t>
            </a:r>
            <a:r>
              <a:rPr lang="fr-FR" b="1" cap="all" dirty="0">
                <a:solidFill>
                  <a:srgbClr val="3D566E"/>
                </a:solidFill>
              </a:rPr>
              <a:t>données </a:t>
            </a:r>
            <a:r>
              <a:rPr lang="fr-FR" b="1" cap="all" dirty="0" smtClean="0">
                <a:solidFill>
                  <a:srgbClr val="3D566E"/>
                </a:solidFill>
              </a:rPr>
              <a:t>sont essentielles </a:t>
            </a:r>
            <a:endParaRPr lang="fr-FR" b="1" cap="all" dirty="0">
              <a:solidFill>
                <a:srgbClr val="3D566E"/>
              </a:solidFill>
            </a:endParaRPr>
          </a:p>
        </p:txBody>
      </p:sp>
      <p:sp>
        <p:nvSpPr>
          <p:cNvPr id="6" name="Flèche vers le bas 5"/>
          <p:cNvSpPr/>
          <p:nvPr/>
        </p:nvSpPr>
        <p:spPr>
          <a:xfrm>
            <a:off x="4435521" y="3231813"/>
            <a:ext cx="484632" cy="806372"/>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1523999" y="4209363"/>
            <a:ext cx="5676901" cy="200054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2000" dirty="0">
                <a:solidFill>
                  <a:srgbClr val="3D566E"/>
                </a:solidFill>
              </a:rPr>
              <a:t> </a:t>
            </a:r>
            <a:r>
              <a:rPr lang="fr-FR" altLang="fr-FR" sz="2000" b="1" dirty="0">
                <a:solidFill>
                  <a:srgbClr val="3D566E"/>
                </a:solidFill>
              </a:rPr>
              <a:t>à prendre en compte par le lycéen et sa famille </a:t>
            </a:r>
            <a:r>
              <a:rPr lang="fr-FR" altLang="fr-FR" sz="2000" b="1" dirty="0" smtClean="0">
                <a:solidFill>
                  <a:srgbClr val="3D566E"/>
                </a:solidFill>
              </a:rPr>
              <a:t>pour réfléchir sur son projet de poursuite d’études et formuler des vœux </a:t>
            </a:r>
            <a:endParaRPr lang="fr-FR" altLang="fr-FR" sz="2000" dirty="0" smtClean="0">
              <a:solidFill>
                <a:srgbClr val="3D566E"/>
              </a:solidFill>
            </a:endParaRPr>
          </a:p>
          <a:p>
            <a:pPr marL="177800" lvl="0" indent="-177800" fontAlgn="base">
              <a:spcBef>
                <a:spcPct val="20000"/>
              </a:spcBef>
              <a:spcAft>
                <a:spcPct val="0"/>
              </a:spcAft>
              <a:buSzPct val="100000"/>
              <a:buBlip>
                <a:blip r:embed="rId2"/>
              </a:buBlip>
            </a:pPr>
            <a:r>
              <a:rPr lang="fr-FR" altLang="fr-FR" sz="2000" b="1" dirty="0" smtClean="0">
                <a:solidFill>
                  <a:srgbClr val="3D566E"/>
                </a:solidFill>
              </a:rPr>
              <a:t>à </a:t>
            </a:r>
            <a:r>
              <a:rPr lang="fr-FR" altLang="fr-FR" sz="2000" b="1" dirty="0">
                <a:solidFill>
                  <a:srgbClr val="3D566E"/>
                </a:solidFill>
              </a:rPr>
              <a:t>discuter avec les </a:t>
            </a:r>
            <a:r>
              <a:rPr lang="fr-FR" altLang="fr-FR" sz="2000" b="1" dirty="0" smtClean="0">
                <a:solidFill>
                  <a:srgbClr val="3D566E"/>
                </a:solidFill>
              </a:rPr>
              <a:t>professeurs, professeurs principaux et les </a:t>
            </a:r>
            <a:r>
              <a:rPr lang="fr-FR" altLang="fr-FR" sz="2000" b="1" dirty="0">
                <a:solidFill>
                  <a:srgbClr val="3D566E"/>
                </a:solidFill>
              </a:rPr>
              <a:t>psychologues de l’Education nationale </a:t>
            </a:r>
            <a:endParaRPr lang="fr-FR" altLang="fr-FR" sz="2000" b="1" dirty="0" smtClean="0">
              <a:solidFill>
                <a:srgbClr val="3D566E"/>
              </a:solidFill>
            </a:endParaRPr>
          </a:p>
        </p:txBody>
      </p:sp>
    </p:spTree>
    <p:extLst>
      <p:ext uri="{BB962C8B-B14F-4D97-AF65-F5344CB8AC3E}">
        <p14:creationId xmlns:p14="http://schemas.microsoft.com/office/powerpoint/2010/main" val="2166709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777874"/>
          </a:xfrm>
        </p:spPr>
        <p:txBody>
          <a:bodyPr/>
          <a:lstStyle/>
          <a:p>
            <a:r>
              <a:rPr lang="fr-FR" dirty="0"/>
              <a:t>Consolider son projet </a:t>
            </a:r>
            <a:r>
              <a:rPr lang="fr-FR" dirty="0" smtClean="0"/>
              <a:t>d’orientation (2/2)</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21</a:t>
            </a:fld>
            <a:endParaRPr lang="fr-FR" dirty="0"/>
          </a:p>
        </p:txBody>
      </p:sp>
      <p:sp>
        <p:nvSpPr>
          <p:cNvPr id="4" name="Espace réservé du texte 6"/>
          <p:cNvSpPr txBox="1">
            <a:spLocks/>
          </p:cNvSpPr>
          <p:nvPr/>
        </p:nvSpPr>
        <p:spPr>
          <a:xfrm>
            <a:off x="503238" y="1144321"/>
            <a:ext cx="8491906" cy="4696670"/>
          </a:xfrm>
          <a:prstGeom prst="rect">
            <a:avLst/>
          </a:prstGeom>
        </p:spPr>
        <p:txBody>
          <a:bodyPr wrap="square">
            <a:sp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b="1" dirty="0" smtClean="0">
                <a:solidFill>
                  <a:srgbClr val="F28E65"/>
                </a:solidFill>
              </a:rPr>
              <a:t>Un accompagnement pour les élèves en situation de handicap ou atteints </a:t>
            </a:r>
            <a:r>
              <a:rPr lang="fr-FR" b="1" dirty="0">
                <a:solidFill>
                  <a:srgbClr val="F28E65"/>
                </a:solidFill>
              </a:rPr>
              <a:t>d’un trouble de santé </a:t>
            </a:r>
            <a:r>
              <a:rPr lang="fr-FR" b="1" dirty="0" smtClean="0">
                <a:solidFill>
                  <a:srgbClr val="F28E65"/>
                </a:solidFill>
              </a:rPr>
              <a:t>invalidant</a:t>
            </a:r>
            <a:r>
              <a:rPr lang="fr-FR" b="1" dirty="0">
                <a:solidFill>
                  <a:srgbClr val="F28E65"/>
                </a:solidFill>
              </a:rPr>
              <a:t> </a:t>
            </a:r>
            <a:r>
              <a:rPr lang="fr-FR" b="1" dirty="0" smtClean="0">
                <a:solidFill>
                  <a:srgbClr val="F28E65"/>
                </a:solidFill>
              </a:rPr>
              <a:t>: </a:t>
            </a:r>
          </a:p>
          <a:p>
            <a:pPr algn="just"/>
            <a:r>
              <a:rPr lang="fr-FR" b="1" dirty="0" smtClean="0"/>
              <a:t>Chaque formation dispose d’un référent handicap </a:t>
            </a:r>
            <a:r>
              <a:rPr lang="fr-FR" sz="1800" dirty="0"/>
              <a:t>pour </a:t>
            </a:r>
            <a:r>
              <a:rPr lang="fr-FR" sz="1800" dirty="0" smtClean="0"/>
              <a:t>informer les familles sur les aménagements possibles</a:t>
            </a:r>
          </a:p>
          <a:p>
            <a:r>
              <a:rPr lang="fr-FR" b="1" dirty="0" smtClean="0"/>
              <a:t>Le lycéen peut renseigner une fiche de liaison  </a:t>
            </a:r>
            <a:r>
              <a:rPr lang="fr-FR" sz="1800" dirty="0" smtClean="0"/>
              <a:t>pour préciser les accompagnements dont il a bénéficié pendant son parcours. Cette fiche, remplie en deux étapes,  est facultative . Elle n’est pas transmise aux formations et ne sera donc pas utilisée pour l’examen des vœux.  </a:t>
            </a:r>
          </a:p>
          <a:p>
            <a:r>
              <a:rPr lang="fr-FR" b="1" dirty="0"/>
              <a:t>Pourquoi cette fiche de liaison ? </a:t>
            </a:r>
            <a:endParaRPr lang="fr-FR" b="1" dirty="0" smtClean="0"/>
          </a:p>
          <a:p>
            <a:pPr marL="0" indent="0">
              <a:buNone/>
            </a:pPr>
            <a:r>
              <a:rPr lang="fr-FR" sz="1800" u="sng" dirty="0" smtClean="0"/>
              <a:t>Pendant la phase d’admission</a:t>
            </a:r>
            <a:r>
              <a:rPr lang="fr-FR" sz="1800" dirty="0" smtClean="0"/>
              <a:t>, si </a:t>
            </a:r>
            <a:r>
              <a:rPr lang="fr-FR" sz="1800" dirty="0"/>
              <a:t>le lycéen demande le réexamen de son </a:t>
            </a:r>
            <a:r>
              <a:rPr lang="fr-FR" sz="1800" dirty="0" smtClean="0"/>
              <a:t>dossier pour trouver une formation qui répond à ses besoins spécifiques, </a:t>
            </a:r>
            <a:r>
              <a:rPr lang="fr-FR" sz="1800" dirty="0"/>
              <a:t>e</a:t>
            </a:r>
            <a:r>
              <a:rPr lang="fr-FR" sz="1800" dirty="0" smtClean="0"/>
              <a:t>lle </a:t>
            </a:r>
            <a:r>
              <a:rPr lang="fr-FR" sz="1800" dirty="0"/>
              <a:t>sera automatiquement transmise à la commission </a:t>
            </a:r>
            <a:r>
              <a:rPr lang="fr-FR" sz="1800" dirty="0" smtClean="0"/>
              <a:t>académique en charge d’étudier son dossier.  </a:t>
            </a:r>
            <a:endParaRPr lang="fr-FR" sz="1800" dirty="0"/>
          </a:p>
          <a:p>
            <a:pPr marL="0" indent="0">
              <a:buNone/>
            </a:pPr>
            <a:r>
              <a:rPr lang="fr-FR" sz="1800" u="sng" dirty="0" smtClean="0"/>
              <a:t>Lors de l’inscription administrative dans  son futur établissement</a:t>
            </a:r>
            <a:r>
              <a:rPr lang="fr-FR" sz="1800" dirty="0" smtClean="0"/>
              <a:t>,  le lycéen pourra transmettre la fiche de liaison qu’il a complétée au référent handicap de la formation qu’il aura acceptée pour préparer en amont les aménagements dont il aura besoin. </a:t>
            </a:r>
          </a:p>
        </p:txBody>
      </p:sp>
    </p:spTree>
    <p:extLst>
      <p:ext uri="{BB962C8B-B14F-4D97-AF65-F5344CB8AC3E}">
        <p14:creationId xmlns:p14="http://schemas.microsoft.com/office/powerpoint/2010/main" val="1413663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28E65"/>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28E65"/>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28E65"/>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28E65"/>
                </a:solidFill>
              </a:rPr>
              <a:t>non sélectives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28E65"/>
                </a:solidFill>
              </a:rPr>
              <a:t>J</a:t>
            </a:r>
            <a:r>
              <a:rPr lang="fr-FR" sz="7200" b="1" dirty="0" smtClean="0">
                <a:solidFill>
                  <a:srgbClr val="F28E65"/>
                </a:solidFill>
              </a:rPr>
              <a:t>usqu’à </a:t>
            </a:r>
            <a:r>
              <a:rPr lang="fr-FR" sz="7200" b="1" dirty="0">
                <a:solidFill>
                  <a:srgbClr val="F28E65"/>
                </a:solidFill>
              </a:rPr>
              <a:t>10 </a:t>
            </a:r>
            <a:r>
              <a:rPr lang="fr-FR" sz="7200" b="1" dirty="0" smtClean="0">
                <a:solidFill>
                  <a:srgbClr val="F28E65"/>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penser à diversifier </a:t>
            </a:r>
            <a:r>
              <a:rPr lang="fr-FR" sz="1600" i="1" dirty="0" smtClean="0">
                <a:solidFill>
                  <a:srgbClr val="3D566E"/>
                </a:solidFill>
              </a:rPr>
              <a:t>ses vœux </a:t>
            </a:r>
            <a:r>
              <a:rPr lang="fr-FR" sz="1600" i="1" dirty="0">
                <a:solidFill>
                  <a:srgbClr val="3D566E"/>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p14="http://schemas.microsoft.com/office/powerpoint/2010/main" val="2596068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28E65"/>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28E65"/>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Chaque </a:t>
            </a:r>
            <a:r>
              <a:rPr lang="fr-FR" sz="2100" b="1" dirty="0">
                <a:solidFill>
                  <a:srgbClr val="F28E65"/>
                </a:solidFill>
              </a:rPr>
              <a:t>vœu multiple est composé de sous-vœux qui correspondent chacun à un établissement différent.</a:t>
            </a:r>
            <a:r>
              <a:rPr lang="fr-FR" sz="2100" dirty="0"/>
              <a:t> </a:t>
            </a:r>
            <a:endParaRPr lang="fr-FR" sz="2100" dirty="0" smtClean="0"/>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p>
          <a:p>
            <a:pPr marL="0" lvl="1">
              <a:lnSpc>
                <a:spcPct val="110000"/>
              </a:lnSpc>
              <a:defRPr/>
            </a:pPr>
            <a:r>
              <a:rPr lang="fr-FR" sz="2100" b="1" dirty="0" smtClean="0">
                <a:solidFill>
                  <a:srgbClr val="F28E65"/>
                </a:solidFill>
              </a:rPr>
              <a:t>Les </a:t>
            </a:r>
            <a:r>
              <a:rPr lang="fr-FR" sz="2100" b="1" dirty="0">
                <a:solidFill>
                  <a:srgbClr val="F28E65"/>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p14="http://schemas.microsoft.com/office/powerpoint/2010/main" val="1684251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28E65"/>
                </a:solidFill>
              </a:rPr>
              <a:t>A savoir : </a:t>
            </a:r>
            <a:r>
              <a:rPr lang="fr-FR" b="1" dirty="0" smtClean="0">
                <a:solidFill>
                  <a:srgbClr val="F28E65"/>
                </a:solidFill>
              </a:rPr>
              <a:t>pour l’ensemble de ces formations, vous </a:t>
            </a:r>
            <a:r>
              <a:rPr lang="fr-FR" b="1" dirty="0">
                <a:solidFill>
                  <a:srgbClr val="F28E65"/>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p14="http://schemas.microsoft.com/office/powerpoint/2010/main" val="917298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p14="http://schemas.microsoft.com/office/powerpoint/2010/main" val="4139039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26</a:t>
            </a:fld>
            <a:endParaRPr lang="fr-FR" dirty="0"/>
          </a:p>
        </p:txBody>
      </p:sp>
    </p:spTree>
    <p:extLst>
      <p:ext uri="{BB962C8B-B14F-4D97-AF65-F5344CB8AC3E}">
        <p14:creationId xmlns:p14="http://schemas.microsoft.com/office/powerpoint/2010/main" val="2668041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27</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p14="http://schemas.microsoft.com/office/powerpoint/2010/main" val="1677221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28</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28E65"/>
                </a:solidFill>
              </a:rPr>
              <a:t>licence de D</a:t>
            </a:r>
            <a:r>
              <a:rPr lang="fr-FR" sz="1600" b="1" dirty="0" smtClean="0">
                <a:solidFill>
                  <a:srgbClr val="F28E65"/>
                </a:solidFill>
              </a:rPr>
              <a:t>roit </a:t>
            </a:r>
            <a:r>
              <a:rPr lang="fr-FR" sz="1600" b="1" dirty="0">
                <a:solidFill>
                  <a:srgbClr val="F28E65"/>
                </a:solidFill>
              </a:rPr>
              <a:t>ou dans l’une des 14 licences scientifiques proposées sur </a:t>
            </a:r>
            <a:r>
              <a:rPr lang="fr-FR" sz="1600" b="1" dirty="0" smtClean="0">
                <a:solidFill>
                  <a:srgbClr val="F28E65"/>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28E65"/>
                </a:solidFill>
              </a:rPr>
              <a:t>Ils ne sont en aucun cas transmis aux universités</a:t>
            </a:r>
            <a:r>
              <a:rPr lang="fr-FR" sz="1600" b="1" dirty="0" smtClean="0">
                <a:solidFill>
                  <a:srgbClr val="F28E65"/>
                </a:solidFill>
              </a:rPr>
              <a:t>.</a:t>
            </a:r>
          </a:p>
          <a:p>
            <a:pPr marL="0" indent="0">
              <a:buNone/>
              <a:defRPr/>
            </a:pPr>
            <a:endParaRPr lang="fr-FR" sz="1600" b="1" dirty="0" smtClean="0"/>
          </a:p>
          <a:p>
            <a:pPr>
              <a:defRPr/>
            </a:pPr>
            <a:r>
              <a:rPr lang="fr-FR" sz="1600" b="1" dirty="0">
                <a:solidFill>
                  <a:srgbClr val="F28E65"/>
                </a:solidFill>
              </a:rPr>
              <a:t>Chaque candidat concerné </a:t>
            </a:r>
            <a:r>
              <a:rPr lang="fr-FR" sz="1600" b="1" dirty="0" smtClean="0">
                <a:solidFill>
                  <a:srgbClr val="F28E65"/>
                </a:solidFill>
              </a:rPr>
              <a:t>doit obligatoirement répondre au </a:t>
            </a:r>
            <a:r>
              <a:rPr lang="fr-FR" sz="1600" b="1" dirty="0">
                <a:solidFill>
                  <a:srgbClr val="F28E65"/>
                </a:solidFill>
              </a:rPr>
              <a:t>questionnaire correspondant à la formation de son </a:t>
            </a:r>
            <a:r>
              <a:rPr lang="fr-FR" sz="1600" b="1" dirty="0" smtClean="0">
                <a:solidFill>
                  <a:srgbClr val="F28E65"/>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p14="http://schemas.microsoft.com/office/powerpoint/2010/main" val="99314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t>L</a:t>
            </a:r>
            <a:r>
              <a:rPr lang="fr-FR" sz="4900" dirty="0" smtClean="0"/>
              <a:t>a </a:t>
            </a:r>
            <a:r>
              <a:rPr lang="fr-FR" sz="4900" dirty="0"/>
              <a:t>césure n’est pas accordée de droit : une lettre de motivation précisant les objectifs et </a:t>
            </a:r>
            <a:r>
              <a:rPr lang="fr-FR" sz="4900" dirty="0" smtClean="0"/>
              <a:t>le projet envisagés </a:t>
            </a:r>
            <a:r>
              <a:rPr lang="fr-FR" sz="4900" dirty="0"/>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29</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p14="http://schemas.microsoft.com/office/powerpoint/2010/main" val="127182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p14="http://schemas.microsoft.com/office/powerpoint/2010/main" val="2059646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30</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p14="http://schemas.microsoft.com/office/powerpoint/2010/main" val="3534963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28E65"/>
                </a:solidFill>
              </a:rPr>
              <a:t> Compléter </a:t>
            </a:r>
            <a:r>
              <a:rPr lang="fr-FR" sz="6400" b="1" dirty="0">
                <a:solidFill>
                  <a:srgbClr val="F28E65"/>
                </a:solidFill>
              </a:rPr>
              <a:t>leur </a:t>
            </a:r>
            <a:r>
              <a:rPr lang="fr-FR" sz="6400" b="1" dirty="0" smtClean="0">
                <a:solidFill>
                  <a:srgbClr val="F28E65"/>
                </a:solidFill>
              </a:rPr>
              <a:t>dossier </a:t>
            </a:r>
            <a:r>
              <a:rPr lang="fr-FR" sz="6400" b="1" dirty="0">
                <a:solidFill>
                  <a:srgbClr val="F28E65"/>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28E65"/>
                </a:solidFill>
              </a:rPr>
              <a:t> Confirmer chacun de leurs vœux</a:t>
            </a:r>
            <a:endParaRPr lang="fr-FR" sz="6400" b="1" dirty="0">
              <a:solidFill>
                <a:srgbClr val="F28E65"/>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31</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p14="http://schemas.microsoft.com/office/powerpoint/2010/main" val="2823732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32</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28E65"/>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706804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33</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28E65"/>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p14="http://schemas.microsoft.com/office/powerpoint/2010/main" val="2045134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28E65"/>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28E65"/>
                </a:solidFill>
              </a:rPr>
              <a:t>fiche </a:t>
            </a:r>
            <a:r>
              <a:rPr lang="fr-FR" sz="2200" b="1" dirty="0">
                <a:solidFill>
                  <a:srgbClr val="F28E65"/>
                </a:solidFill>
              </a:rPr>
              <a:t>Avenir</a:t>
            </a:r>
            <a:r>
              <a:rPr lang="fr-FR" sz="2200" dirty="0"/>
              <a:t> 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t>à partir du 19 mai 2020</a:t>
            </a:r>
            <a:endParaRPr lang="fr-FR" sz="2200" b="1"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34</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p14="http://schemas.microsoft.com/office/powerpoint/2010/main" val="51175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44500"/>
            <a:ext cx="7886700" cy="1325563"/>
          </a:xfrm>
        </p:spPr>
        <p:txBody>
          <a:bodyPr/>
          <a:lstStyle/>
          <a:p>
            <a:r>
              <a:rPr lang="fr-FR" dirty="0" smtClean="0"/>
              <a:t>Expérimentation « accès des bacheliers professionnels en STS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Espace réservé du texte 2"/>
          <p:cNvSpPr txBox="1">
            <a:spLocks/>
          </p:cNvSpPr>
          <p:nvPr/>
        </p:nvSpPr>
        <p:spPr>
          <a:xfrm>
            <a:off x="487415" y="1294164"/>
            <a:ext cx="8159932" cy="4598988"/>
          </a:xfrm>
          <a:prstGeom prst="rect">
            <a:avLst/>
          </a:prstGeom>
        </p:spPr>
        <p:txBody>
          <a:bodyPr>
            <a:normAutofit fontScale="25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fr-FR" sz="8000" b="1" dirty="0"/>
              <a:t>Une expérimentation </a:t>
            </a:r>
            <a:r>
              <a:rPr lang="fr-FR" sz="8000" b="1" dirty="0">
                <a:solidFill>
                  <a:srgbClr val="F28E65"/>
                </a:solidFill>
              </a:rPr>
              <a:t>au service des bacheliers professionnels pour améliorer leur accès en STS</a:t>
            </a:r>
            <a:r>
              <a:rPr lang="fr-FR" sz="8000" b="1" dirty="0"/>
              <a:t>, filière d’enseignement supérieur dans lesquelles ils réussissent davantage </a:t>
            </a:r>
          </a:p>
          <a:p>
            <a:pPr marL="0" indent="0">
              <a:buNone/>
              <a:defRPr/>
            </a:pPr>
            <a:endParaRPr lang="fr-FR" sz="8000" b="1" dirty="0" smtClean="0"/>
          </a:p>
          <a:p>
            <a:pPr marL="0" indent="0">
              <a:buNone/>
              <a:defRPr/>
            </a:pPr>
            <a:endParaRPr lang="fr-FR" sz="8000" b="1" dirty="0"/>
          </a:p>
          <a:p>
            <a:pPr marL="0" indent="0">
              <a:buNone/>
              <a:defRPr/>
            </a:pPr>
            <a:endParaRPr lang="fr-FR" sz="8000" b="1" dirty="0" smtClean="0"/>
          </a:p>
          <a:p>
            <a:pPr>
              <a:defRPr/>
            </a:pPr>
            <a:r>
              <a:rPr lang="fr-FR" sz="8000" b="1" dirty="0" smtClean="0"/>
              <a:t>Pour </a:t>
            </a:r>
            <a:r>
              <a:rPr lang="fr-FR" sz="8000" b="1" dirty="0"/>
              <a:t>les élèves concernés par </a:t>
            </a:r>
            <a:r>
              <a:rPr lang="fr-FR" sz="8000" b="1" dirty="0" smtClean="0"/>
              <a:t>l’expérimentation qui demandent une </a:t>
            </a:r>
            <a:r>
              <a:rPr lang="fr-FR" sz="8000" b="1" dirty="0"/>
              <a:t>STS, </a:t>
            </a:r>
            <a:r>
              <a:rPr lang="fr-FR" sz="8000" b="1" dirty="0">
                <a:solidFill>
                  <a:srgbClr val="F28E65"/>
                </a:solidFill>
              </a:rPr>
              <a:t>le conseil de classe se prononce sur chaque spécialité </a:t>
            </a:r>
            <a:r>
              <a:rPr lang="fr-FR" sz="8000" b="1" dirty="0" smtClean="0">
                <a:solidFill>
                  <a:srgbClr val="F28E65"/>
                </a:solidFill>
              </a:rPr>
              <a:t>de BTS demandée</a:t>
            </a:r>
          </a:p>
          <a:p>
            <a:pPr>
              <a:defRPr/>
            </a:pPr>
            <a:endParaRPr lang="fr-FR" sz="8000" b="1" dirty="0" smtClean="0"/>
          </a:p>
          <a:p>
            <a:pPr>
              <a:defRPr/>
            </a:pPr>
            <a:endParaRPr lang="fr-FR" sz="8000" b="1" dirty="0" smtClean="0"/>
          </a:p>
          <a:p>
            <a:pPr>
              <a:defRPr/>
            </a:pPr>
            <a:endParaRPr lang="fr-FR" sz="8000" b="1" dirty="0"/>
          </a:p>
          <a:p>
            <a:pPr>
              <a:defRPr/>
            </a:pPr>
            <a:r>
              <a:rPr lang="fr-FR" sz="8000" b="1" dirty="0" smtClean="0"/>
              <a:t>Lorsque le conseil </a:t>
            </a:r>
            <a:r>
              <a:rPr lang="fr-FR" sz="8000" b="1" dirty="0"/>
              <a:t>de classe </a:t>
            </a:r>
            <a:r>
              <a:rPr lang="fr-FR" sz="8000" b="1" dirty="0" smtClean="0"/>
              <a:t>donne un avis favorable sur </a:t>
            </a:r>
            <a:r>
              <a:rPr lang="fr-FR" sz="8000" b="1" dirty="0"/>
              <a:t>l’orientation du </a:t>
            </a:r>
            <a:r>
              <a:rPr lang="fr-FR" sz="8000" b="1" dirty="0" smtClean="0"/>
              <a:t>candidat, </a:t>
            </a:r>
            <a:r>
              <a:rPr lang="fr-FR" sz="8000" b="1" dirty="0" smtClean="0">
                <a:solidFill>
                  <a:srgbClr val="F28E65"/>
                </a:solidFill>
              </a:rPr>
              <a:t>le chef d’établissement  indique dans la fiche Avenir que la capacité de l’élève à réussir est  « très satisfaisante »</a:t>
            </a:r>
          </a:p>
          <a:p>
            <a:pPr marL="0" indent="0">
              <a:buFont typeface="Lucida Grande"/>
              <a:buNone/>
              <a:defRPr/>
            </a:pPr>
            <a:endParaRPr lang="fr-FR" sz="5600" dirty="0" smtClean="0"/>
          </a:p>
          <a:p>
            <a:pPr marL="0" indent="0">
              <a:buFont typeface="Lucida Grande"/>
              <a:buNone/>
              <a:defRPr/>
            </a:pPr>
            <a:r>
              <a:rPr lang="fr-FR" sz="5600" dirty="0" smtClean="0"/>
              <a:t>               </a:t>
            </a:r>
          </a:p>
        </p:txBody>
      </p:sp>
    </p:spTree>
    <p:extLst>
      <p:ext uri="{BB962C8B-B14F-4D97-AF65-F5344CB8AC3E}">
        <p14:creationId xmlns:p14="http://schemas.microsoft.com/office/powerpoint/2010/main" val="3889097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36</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7 avril &gt; </a:t>
            </a:r>
            <a:r>
              <a:rPr lang="fr-FR" i="1" dirty="0" smtClean="0">
                <a:solidFill>
                  <a:srgbClr val="3D566E"/>
                </a:solidFill>
              </a:rPr>
              <a:t>11 mai</a:t>
            </a:r>
            <a:r>
              <a:rPr lang="fr-FR" dirty="0" smtClean="0">
                <a:solidFill>
                  <a:srgbClr val="3D566E"/>
                </a:solidFill>
              </a:rPr>
              <a:t> 2020</a:t>
            </a:r>
            <a:endParaRPr lang="fr-FR" dirty="0">
              <a:solidFill>
                <a:srgbClr val="3D566E"/>
              </a:solidFill>
            </a:endParaRPr>
          </a:p>
        </p:txBody>
      </p:sp>
    </p:spTree>
    <p:extLst>
      <p:ext uri="{BB962C8B-B14F-4D97-AF65-F5344CB8AC3E}">
        <p14:creationId xmlns:p14="http://schemas.microsoft.com/office/powerpoint/2010/main" val="1560240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t>le </a:t>
            </a:r>
            <a:r>
              <a:rPr lang="fr-FR" sz="5500" dirty="0"/>
              <a:t>projet de formation </a:t>
            </a:r>
            <a:r>
              <a:rPr lang="fr-FR" sz="5500" dirty="0" smtClean="0"/>
              <a:t>motivé</a:t>
            </a:r>
          </a:p>
          <a:p>
            <a:pPr marL="0" indent="0">
              <a:buNone/>
              <a:defRPr/>
            </a:pPr>
            <a:endParaRPr lang="fr-FR" sz="5500" dirty="0"/>
          </a:p>
          <a:p>
            <a:pPr>
              <a:defRPr/>
            </a:pPr>
            <a:r>
              <a:rPr lang="fr-FR" sz="5500" dirty="0" smtClean="0"/>
              <a:t>les bulletins de </a:t>
            </a:r>
            <a:r>
              <a:rPr lang="fr-FR" sz="5500" dirty="0"/>
              <a:t>1ère et </a:t>
            </a:r>
            <a:r>
              <a:rPr lang="fr-FR" sz="5500" dirty="0" smtClean="0"/>
              <a:t>terminale (1</a:t>
            </a:r>
            <a:r>
              <a:rPr lang="fr-FR" sz="5500" baseline="30000" dirty="0" smtClean="0"/>
              <a:t>er</a:t>
            </a:r>
            <a:r>
              <a:rPr lang="fr-FR" sz="5500" dirty="0" smtClean="0"/>
              <a:t> et 2</a:t>
            </a:r>
            <a:r>
              <a:rPr lang="fr-FR" sz="5500" baseline="30000" dirty="0" smtClean="0"/>
              <a:t>ème</a:t>
            </a:r>
            <a:r>
              <a:rPr lang="fr-FR" sz="5500" dirty="0" smtClean="0"/>
              <a:t> trimestre ou 1</a:t>
            </a:r>
            <a:r>
              <a:rPr lang="fr-FR" sz="5500" baseline="30000" dirty="0" smtClean="0"/>
              <a:t>er</a:t>
            </a:r>
            <a:r>
              <a:rPr lang="fr-FR" sz="5500" dirty="0"/>
              <a:t> semestre) et les notes aux épreuves anticipées du baccalauréat </a:t>
            </a:r>
            <a:endParaRPr lang="fr-FR" sz="5500" dirty="0" smtClean="0"/>
          </a:p>
          <a:p>
            <a:pPr marL="0" indent="0">
              <a:buNone/>
              <a:defRPr/>
            </a:pPr>
            <a:endParaRPr lang="fr-FR" sz="5500" dirty="0"/>
          </a:p>
          <a:p>
            <a:pPr>
              <a:defRPr/>
            </a:pPr>
            <a:r>
              <a:rPr lang="fr-FR" sz="5500" dirty="0"/>
              <a:t> les </a:t>
            </a:r>
            <a:r>
              <a:rPr lang="fr-FR" sz="5500" dirty="0" smtClean="0"/>
              <a:t>pièces complémentaires demandées par certaines formations</a:t>
            </a:r>
          </a:p>
          <a:p>
            <a:pPr>
              <a:defRPr/>
            </a:pPr>
            <a:endParaRPr lang="fr-FR" sz="5500" dirty="0" smtClean="0"/>
          </a:p>
          <a:p>
            <a:pPr>
              <a:defRPr/>
            </a:pPr>
            <a:r>
              <a:rPr lang="fr-FR" sz="5500" dirty="0"/>
              <a:t>le contenu de la rubrique « Activités et centres d’intérêt », si elle a été renseignée </a:t>
            </a:r>
            <a:endParaRPr lang="fr-FR" sz="5500" dirty="0" smtClean="0"/>
          </a:p>
          <a:p>
            <a:pPr marL="0" indent="0">
              <a:buNone/>
              <a:defRPr/>
            </a:pPr>
            <a:endParaRPr lang="fr-FR" sz="5500" dirty="0" smtClean="0"/>
          </a:p>
          <a:p>
            <a:pPr>
              <a:defRPr/>
            </a:pPr>
            <a:r>
              <a:rPr lang="fr-FR" sz="5500" dirty="0"/>
              <a:t> 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p14="http://schemas.microsoft.com/office/powerpoint/2010/main" val="2008574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28E65"/>
                </a:solidFill>
              </a:rPr>
              <a:t>Pour les formations sélectives </a:t>
            </a:r>
            <a:r>
              <a:rPr lang="fr-FR" sz="1700" b="1" dirty="0">
                <a:solidFill>
                  <a:srgbClr val="F28E65"/>
                </a:solidFill>
              </a:rPr>
              <a:t>(BTS, </a:t>
            </a:r>
            <a:r>
              <a:rPr lang="fr-FR" sz="1700" b="1" dirty="0" smtClean="0">
                <a:solidFill>
                  <a:srgbClr val="F28E65"/>
                </a:solidFill>
              </a:rPr>
              <a:t>DUT, IFSI, écoles…)  </a:t>
            </a:r>
            <a:r>
              <a:rPr lang="fr-FR" sz="1700" dirty="0" smtClean="0"/>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28E65"/>
                </a:solidFill>
              </a:rPr>
              <a:t>Pour les formations non-sélectives (licences, PASS)</a:t>
            </a:r>
            <a:r>
              <a:rPr lang="fr-FR" sz="1700" dirty="0" smtClean="0">
                <a:solidFill>
                  <a:srgbClr val="F28E65"/>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3D566E"/>
                </a:solidFill>
              </a:rPr>
              <a:t>il </a:t>
            </a:r>
            <a:r>
              <a:rPr lang="fr-FR" sz="1600" dirty="0">
                <a:solidFill>
                  <a:srgbClr val="3D566E"/>
                </a:solidFill>
              </a:rPr>
              <a:t>est </a:t>
            </a:r>
            <a:r>
              <a:rPr lang="fr-FR" sz="1600" dirty="0" smtClean="0">
                <a:solidFill>
                  <a:srgbClr val="3D566E"/>
                </a:solidFill>
              </a:rPr>
              <a:t>recommandé à </a:t>
            </a:r>
            <a:r>
              <a:rPr lang="fr-FR" sz="1600" dirty="0">
                <a:solidFill>
                  <a:srgbClr val="3D566E"/>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p14="http://schemas.microsoft.com/office/powerpoint/2010/main" val="389080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37067"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28E65"/>
                </a:solidFill>
              </a:rPr>
              <a:t>Cas </a:t>
            </a:r>
            <a:r>
              <a:rPr lang="fr-FR" sz="3800" b="1" dirty="0">
                <a:solidFill>
                  <a:srgbClr val="F28E65"/>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t>les </a:t>
            </a:r>
            <a:r>
              <a:rPr lang="fr-FR" sz="3400" dirty="0"/>
              <a:t>lycéens qui souhaitent accéder à une </a:t>
            </a:r>
            <a:r>
              <a:rPr lang="fr-FR" sz="3400" dirty="0" smtClean="0"/>
              <a:t>mention de licence qui </a:t>
            </a:r>
            <a:r>
              <a:rPr lang="fr-FR" sz="3400" dirty="0"/>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p14="http://schemas.microsoft.com/office/powerpoint/2010/main" val="354180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PRINCIPES CLES DE PARCOURSUP </a:t>
            </a:r>
            <a:endParaRPr lang="fr-FR" dirty="0"/>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28E65"/>
                </a:solidFill>
              </a:rPr>
              <a:t>Un accompagnement de l’élève à chaque étape de la procédure,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28E65"/>
                </a:solidFill>
              </a:rPr>
              <a:t>Des informations clés,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28E65"/>
                </a:solidFill>
              </a:rPr>
              <a:t>La prise en compte du profil </a:t>
            </a:r>
            <a:r>
              <a:rPr lang="fr-FR" sz="2400" dirty="0" smtClean="0"/>
              <a:t>de chaque lycéen et le </a:t>
            </a:r>
            <a:r>
              <a:rPr lang="fr-FR" sz="2400" b="1" dirty="0">
                <a:solidFill>
                  <a:srgbClr val="F28E65"/>
                </a:solidFill>
              </a:rPr>
              <a:t>dernier mot donné au candidat</a:t>
            </a:r>
            <a:r>
              <a:rPr lang="fr-FR" sz="2400" dirty="0" smtClean="0"/>
              <a:t> pour choisir sa formation </a:t>
            </a:r>
          </a:p>
          <a:p>
            <a:pPr>
              <a:buFontTx/>
              <a:buChar char="-"/>
            </a:pPr>
            <a:endParaRPr lang="fr-FR" sz="1400" dirty="0" smtClean="0"/>
          </a:p>
          <a:p>
            <a:pPr>
              <a:buFontTx/>
              <a:buChar char="-"/>
            </a:pPr>
            <a:r>
              <a:rPr lang="fr-FR" sz="2400" b="1" dirty="0">
                <a:solidFill>
                  <a:srgbClr val="F28E65"/>
                </a:solidFill>
              </a:rPr>
              <a:t>Des parcours de </a:t>
            </a:r>
            <a:r>
              <a:rPr lang="fr-FR" sz="2400" b="1" dirty="0" smtClean="0">
                <a:solidFill>
                  <a:srgbClr val="F28E65"/>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spTree>
    <p:extLst>
      <p:ext uri="{BB962C8B-B14F-4D97-AF65-F5344CB8AC3E}">
        <p14:creationId xmlns:p14="http://schemas.microsoft.com/office/powerpoint/2010/main" val="15608273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28E65"/>
                </a:solidFill>
              </a:rPr>
              <a:t>places sont priorisées pour les élèves bénéficiaires </a:t>
            </a:r>
            <a:r>
              <a:rPr lang="fr-FR" b="1" dirty="0">
                <a:solidFill>
                  <a:srgbClr val="F28E65"/>
                </a:solidFill>
              </a:rPr>
              <a:t>d’une </a:t>
            </a:r>
            <a:r>
              <a:rPr lang="fr-FR" b="1" dirty="0" smtClean="0">
                <a:solidFill>
                  <a:srgbClr val="F28E65"/>
                </a:solidFill>
              </a:rPr>
              <a:t>bourse nationale </a:t>
            </a:r>
            <a:r>
              <a:rPr lang="fr-FR" b="1" dirty="0">
                <a:solidFill>
                  <a:srgbClr val="F28E65"/>
                </a:solidFill>
              </a:rPr>
              <a:t>de lycée </a:t>
            </a:r>
            <a:r>
              <a:rPr lang="fr-FR" dirty="0" smtClean="0"/>
              <a:t>dans chaque formation, sélective et non sélective </a:t>
            </a:r>
          </a:p>
          <a:p>
            <a:r>
              <a:rPr lang="fr-FR" dirty="0" smtClean="0"/>
              <a:t>Les </a:t>
            </a:r>
            <a:r>
              <a:rPr lang="fr-FR" b="1" dirty="0">
                <a:solidFill>
                  <a:srgbClr val="F28E65"/>
                </a:solidFill>
              </a:rPr>
              <a:t>élèves bénéficiaires d’une bourse nationale de </a:t>
            </a:r>
            <a:r>
              <a:rPr lang="fr-FR" b="1" dirty="0" smtClean="0">
                <a:solidFill>
                  <a:srgbClr val="F28E65"/>
                </a:solidFill>
              </a:rPr>
              <a:t>lycée </a:t>
            </a:r>
            <a:r>
              <a:rPr lang="fr-FR" dirty="0"/>
              <a:t>peuvent bénéficier d’une</a:t>
            </a:r>
            <a:r>
              <a:rPr lang="fr-FR" b="1" dirty="0" smtClean="0">
                <a:solidFill>
                  <a:srgbClr val="F28E65"/>
                </a:solidFill>
              </a:rPr>
              <a:t> aide  à la mobilité (500 € versés à la rentrée)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t>un </a:t>
            </a:r>
            <a:r>
              <a:rPr lang="fr-FR" sz="2000" dirty="0"/>
              <a:t>nombre de </a:t>
            </a:r>
            <a:r>
              <a:rPr lang="fr-FR" sz="2000" b="1" dirty="0">
                <a:solidFill>
                  <a:srgbClr val="F28E65"/>
                </a:solidFill>
              </a:rPr>
              <a:t>places en BTS est </a:t>
            </a:r>
            <a:r>
              <a:rPr lang="fr-FR" sz="2000" b="1" dirty="0" smtClean="0">
                <a:solidFill>
                  <a:srgbClr val="F28E65"/>
                </a:solidFill>
              </a:rPr>
              <a:t>priorisé pour les bacheliers professionnels</a:t>
            </a:r>
            <a:endParaRPr lang="fr-FR" sz="1200" dirty="0"/>
          </a:p>
          <a:p>
            <a:pPr marL="177800" lvl="2" indent="-177800">
              <a:buClr>
                <a:srgbClr val="FF0000"/>
              </a:buClr>
              <a:buSzPct val="100000"/>
              <a:buFont typeface="Lucida Grande"/>
              <a:buChar char="&gt;"/>
            </a:pPr>
            <a:r>
              <a:rPr lang="fr-FR" sz="2000" dirty="0"/>
              <a:t>u</a:t>
            </a:r>
            <a:r>
              <a:rPr lang="fr-FR" sz="2000" dirty="0" smtClean="0"/>
              <a:t>n </a:t>
            </a:r>
            <a:r>
              <a:rPr lang="fr-FR" sz="2000" dirty="0"/>
              <a:t>nombre de </a:t>
            </a:r>
            <a:r>
              <a:rPr lang="fr-FR" sz="2000" b="1" dirty="0">
                <a:solidFill>
                  <a:srgbClr val="F28E65"/>
                </a:solidFill>
              </a:rPr>
              <a:t>places en DUT est </a:t>
            </a:r>
            <a:r>
              <a:rPr lang="fr-FR" sz="2000" b="1" dirty="0" smtClean="0">
                <a:solidFill>
                  <a:srgbClr val="F28E65"/>
                </a:solidFill>
              </a:rPr>
              <a:t>priorisé pour les </a:t>
            </a:r>
            <a:r>
              <a:rPr lang="fr-FR" sz="2000" b="1" dirty="0">
                <a:solidFill>
                  <a:srgbClr val="F28E65"/>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40</a:t>
            </a:fld>
            <a:endParaRPr lang="fr-FR" dirty="0"/>
          </a:p>
        </p:txBody>
      </p:sp>
    </p:spTree>
    <p:extLst>
      <p:ext uri="{BB962C8B-B14F-4D97-AF65-F5344CB8AC3E}">
        <p14:creationId xmlns:p14="http://schemas.microsoft.com/office/powerpoint/2010/main" val="4137285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28E65"/>
                </a:solidFill>
              </a:rPr>
              <a:t>Pour l’admission dans les formations sélectives (CPGE, STS, IUT, écoles, IFSI, EFTS…)</a:t>
            </a:r>
            <a:endParaRPr lang="fr-FR" sz="1600" b="1" dirty="0" smtClean="0"/>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28E65"/>
                </a:solidFill>
              </a:rPr>
              <a:t>Pour l’admission dans les formations non sélectives (</a:t>
            </a:r>
            <a:r>
              <a:rPr lang="fr-FR" sz="1600" b="1" dirty="0" smtClean="0">
                <a:solidFill>
                  <a:srgbClr val="F28E65"/>
                </a:solidFill>
              </a:rPr>
              <a:t>licences</a:t>
            </a:r>
            <a:r>
              <a:rPr lang="fr-FR" sz="1600" b="1" dirty="0">
                <a:solidFill>
                  <a:srgbClr val="F28E65"/>
                </a:solidFill>
              </a:rPr>
              <a:t> </a:t>
            </a:r>
            <a:r>
              <a:rPr lang="fr-FR" sz="1600" b="1" dirty="0" smtClean="0">
                <a:solidFill>
                  <a:srgbClr val="F28E65"/>
                </a:solidFill>
              </a:rPr>
              <a:t>et PASS)</a:t>
            </a:r>
            <a:endParaRPr lang="fr-FR" sz="1600" dirty="0">
              <a:solidFill>
                <a:srgbClr val="F28E65"/>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(Oui-Si)</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41</a:t>
            </a:fld>
            <a:endParaRPr lang="fr-FR" dirty="0"/>
          </a:p>
        </p:txBody>
      </p:sp>
    </p:spTree>
    <p:extLst>
      <p:ext uri="{BB962C8B-B14F-4D97-AF65-F5344CB8AC3E}">
        <p14:creationId xmlns:p14="http://schemas.microsoft.com/office/powerpoint/2010/main" val="16013655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42</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19 mai – 17 juillet 2020</a:t>
            </a:r>
            <a:endParaRPr lang="fr-FR" dirty="0">
              <a:solidFill>
                <a:srgbClr val="3D566E"/>
              </a:solidFill>
            </a:endParaRPr>
          </a:p>
        </p:txBody>
      </p:sp>
    </p:spTree>
    <p:extLst>
      <p:ext uri="{BB962C8B-B14F-4D97-AF65-F5344CB8AC3E}">
        <p14:creationId xmlns:p14="http://schemas.microsoft.com/office/powerpoint/2010/main" val="3863776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43</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p14="http://schemas.microsoft.com/office/powerpoint/2010/main" val="156733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28E65"/>
                </a:solidFill>
              </a:rPr>
              <a:t>Ils reçoivent les propositions d’admission au fur et à mesure</a:t>
            </a:r>
            <a:r>
              <a:rPr lang="fr-FR" sz="2600" b="1" dirty="0"/>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28E65"/>
                </a:solidFill>
              </a:rPr>
              <a:t>C’est </a:t>
            </a:r>
            <a:r>
              <a:rPr lang="fr-FR" sz="2600" b="1" dirty="0">
                <a:solidFill>
                  <a:srgbClr val="F28E65"/>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28E65"/>
                </a:solidFill>
              </a:rPr>
              <a:t>Pour </a:t>
            </a:r>
            <a:r>
              <a:rPr lang="fr-FR" sz="2600" b="1" dirty="0">
                <a:solidFill>
                  <a:srgbClr val="F28E65"/>
                </a:solidFill>
              </a:rPr>
              <a:t>aider les candidats </a:t>
            </a:r>
            <a:r>
              <a:rPr lang="fr-FR" sz="2600" b="1" dirty="0" smtClean="0">
                <a:solidFill>
                  <a:srgbClr val="F28E65"/>
                </a:solidFill>
              </a:rPr>
              <a:t>en liste d’attente à </a:t>
            </a:r>
            <a:r>
              <a:rPr lang="fr-FR" sz="2600" b="1" dirty="0">
                <a:solidFill>
                  <a:srgbClr val="F28E65"/>
                </a:solidFill>
              </a:rPr>
              <a:t>faire leur </a:t>
            </a:r>
            <a:r>
              <a:rPr lang="fr-FR" sz="2600" b="1" dirty="0" smtClean="0">
                <a:solidFill>
                  <a:srgbClr val="F28E65"/>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Tree>
    <p:extLst>
      <p:ext uri="{BB962C8B-B14F-4D97-AF65-F5344CB8AC3E}">
        <p14:creationId xmlns:p14="http://schemas.microsoft.com/office/powerpoint/2010/main" val="33682096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Le 19 mai 2020 : </a:t>
            </a:r>
            <a:r>
              <a:rPr lang="fr-FR" sz="2600" dirty="0" smtClean="0">
                <a:solidFill>
                  <a:srgbClr val="F28E65"/>
                </a:solidFill>
              </a:rPr>
              <a:t>le </a:t>
            </a:r>
            <a:r>
              <a:rPr lang="fr-FR" sz="2600" dirty="0">
                <a:solidFill>
                  <a:srgbClr val="F28E65"/>
                </a:solidFill>
              </a:rPr>
              <a:t>lycéen prend connaissance des </a:t>
            </a:r>
            <a:r>
              <a:rPr lang="fr-FR" sz="2600" dirty="0" smtClean="0">
                <a:solidFill>
                  <a:srgbClr val="F28E65"/>
                </a:solidFill>
              </a:rPr>
              <a:t>réponses des </a:t>
            </a:r>
            <a:r>
              <a:rPr lang="fr-FR" sz="2600" dirty="0">
                <a:solidFill>
                  <a:srgbClr val="F28E65"/>
                </a:solidFill>
              </a:rPr>
              <a:t>établissements pour chaque </a:t>
            </a:r>
            <a:r>
              <a:rPr lang="fr-FR" sz="2600" dirty="0" smtClean="0">
                <a:solidFill>
                  <a:srgbClr val="F28E65"/>
                </a:solidFill>
              </a:rPr>
              <a:t>vœu confirmé</a:t>
            </a:r>
          </a:p>
          <a:p>
            <a:pPr marL="0" indent="0">
              <a:buNone/>
            </a:pPr>
            <a:endParaRPr lang="fr-FR" sz="1000" b="1" dirty="0">
              <a:solidFill>
                <a:srgbClr val="F28E65"/>
              </a:solidFill>
            </a:endParaRPr>
          </a:p>
          <a:p>
            <a:r>
              <a:rPr lang="fr-FR" sz="2600" b="1" dirty="0" smtClean="0">
                <a:solidFill>
                  <a:srgbClr val="F28E65"/>
                </a:solidFill>
              </a:rPr>
              <a:t> </a:t>
            </a:r>
            <a:r>
              <a:rPr lang="fr-FR" sz="2600" dirty="0" smtClean="0">
                <a:solidFill>
                  <a:srgbClr val="F28E65"/>
                </a:solidFill>
              </a:rPr>
              <a:t>Il doit </a:t>
            </a:r>
            <a:r>
              <a:rPr lang="fr-FR" sz="2600" b="1" dirty="0" smtClean="0">
                <a:solidFill>
                  <a:srgbClr val="F28E65"/>
                </a:solidFill>
              </a:rPr>
              <a:t>répondre </a:t>
            </a:r>
            <a:r>
              <a:rPr lang="fr-FR" sz="2600" b="1" u="sng" dirty="0" smtClean="0">
                <a:solidFill>
                  <a:srgbClr val="F28E65"/>
                </a:solidFill>
              </a:rPr>
              <a:t>à TOUTES  les propositions d’admission </a:t>
            </a:r>
            <a:r>
              <a:rPr lang="fr-FR" sz="2600" u="sng" dirty="0" smtClean="0">
                <a:solidFill>
                  <a:srgbClr val="F28E65"/>
                </a:solidFill>
              </a:rPr>
              <a:t>reçues</a:t>
            </a:r>
            <a:r>
              <a:rPr lang="fr-FR" sz="2600" dirty="0" smtClean="0">
                <a:solidFill>
                  <a:srgbClr val="F28E65"/>
                </a:solidFill>
              </a:rPr>
              <a:t>, </a:t>
            </a:r>
            <a:r>
              <a:rPr lang="fr-FR" sz="2600" b="1" u="sng" dirty="0">
                <a:solidFill>
                  <a:srgbClr val="F28E65"/>
                </a:solidFill>
              </a:rPr>
              <a:t>en respectant </a:t>
            </a:r>
            <a:r>
              <a:rPr lang="fr-FR" sz="2600" b="1" u="sng" dirty="0" smtClean="0">
                <a:solidFill>
                  <a:srgbClr val="F28E65"/>
                </a:solidFill>
              </a:rPr>
              <a:t>les </a:t>
            </a:r>
            <a:r>
              <a:rPr lang="fr-FR" sz="2600" b="1" u="sng" dirty="0">
                <a:solidFill>
                  <a:srgbClr val="F28E65"/>
                </a:solidFill>
              </a:rPr>
              <a:t>délais de réponse </a:t>
            </a:r>
            <a:r>
              <a:rPr lang="fr-FR" sz="2600" dirty="0" smtClean="0">
                <a:solidFill>
                  <a:srgbClr val="F28E65"/>
                </a:solidFill>
              </a:rPr>
              <a:t>indiqués</a:t>
            </a:r>
          </a:p>
          <a:p>
            <a:r>
              <a:rPr lang="fr-FR" sz="2600" dirty="0" smtClean="0">
                <a:solidFill>
                  <a:srgbClr val="F28E65"/>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p14="http://schemas.microsoft.com/office/powerpoint/2010/main" val="3251566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p14="http://schemas.microsoft.com/office/powerpoint/2010/main" val="36936317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28E65"/>
                </a:solidFill>
              </a:rPr>
              <a:t>par SMS et par mail </a:t>
            </a:r>
            <a:r>
              <a:rPr lang="fr-FR" sz="2000" b="1" dirty="0">
                <a:solidFill>
                  <a:srgbClr val="F28E65"/>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28E65"/>
                </a:solidFill>
              </a:rPr>
              <a:t>par notification sur </a:t>
            </a:r>
            <a:r>
              <a:rPr lang="fr-FR" sz="2000" b="1" dirty="0">
                <a:solidFill>
                  <a:srgbClr val="F28E65"/>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28E65"/>
                </a:solidFill>
              </a:rPr>
              <a:t>dans </a:t>
            </a:r>
            <a:r>
              <a:rPr lang="fr-FR" sz="2000" b="1" dirty="0">
                <a:solidFill>
                  <a:srgbClr val="F28E65"/>
                </a:solidFill>
              </a:rPr>
              <a:t>la messagerie intégrée </a:t>
            </a:r>
            <a:r>
              <a:rPr lang="fr-FR" sz="2000" b="1" dirty="0" smtClean="0">
                <a:solidFill>
                  <a:srgbClr val="F28E65"/>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elle sera téléchargeable</a:t>
            </a:r>
            <a:r>
              <a:rPr lang="fr-FR" sz="2000" dirty="0" smtClean="0"/>
              <a:t>  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170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28E65"/>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28E65"/>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28E65"/>
                </a:solidFill>
              </a:rPr>
              <a:t>Le 24 mai 2020 : </a:t>
            </a:r>
            <a:r>
              <a:rPr lang="fr-FR" sz="2000" b="1" dirty="0" smtClean="0"/>
              <a:t>vous avez 4 jours pour répondre (J+3)</a:t>
            </a:r>
          </a:p>
          <a:p>
            <a:pPr lvl="1">
              <a:buFont typeface="Arial" panose="020B0604020202020204" pitchFamily="34" charset="0"/>
              <a:buChar char="•"/>
            </a:pPr>
            <a:r>
              <a:rPr lang="fr-FR" sz="2000" b="1" dirty="0" smtClean="0">
                <a:solidFill>
                  <a:srgbClr val="F28E65"/>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p14="http://schemas.microsoft.com/office/powerpoint/2010/main" val="2598740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t>Il </a:t>
            </a:r>
            <a:r>
              <a:rPr lang="fr-FR" sz="2100" dirty="0">
                <a:solidFill>
                  <a:srgbClr val="F28E65"/>
                </a:solidFill>
              </a:rPr>
              <a:t>accepte</a:t>
            </a:r>
            <a:r>
              <a:rPr lang="fr-FR" sz="2100" dirty="0"/>
              <a:t> 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28E65"/>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28E65"/>
                </a:solidFill>
              </a:rPr>
              <a:t>acceptant </a:t>
            </a:r>
            <a:r>
              <a:rPr lang="fr-FR" sz="2100" dirty="0">
                <a:solidFill>
                  <a:srgbClr val="F28E65"/>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28E65"/>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Tree>
    <p:extLst>
      <p:ext uri="{BB962C8B-B14F-4D97-AF65-F5344CB8AC3E}">
        <p14:creationId xmlns:p14="http://schemas.microsoft.com/office/powerpoint/2010/main" val="1706194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r>
              <a:rPr lang="fr-FR" b="1" dirty="0">
                <a:solidFill>
                  <a:srgbClr val="F28E65"/>
                </a:solidFill>
              </a:rPr>
              <a:t>-</a:t>
            </a:r>
            <a:r>
              <a:rPr lang="fr-FR" sz="2400" b="1" dirty="0" smtClean="0">
                <a:solidFill>
                  <a:srgbClr val="F28E65"/>
                </a:solidFill>
              </a:rPr>
              <a:t>2 professeurs </a:t>
            </a:r>
            <a:r>
              <a:rPr lang="fr-FR" sz="2400" b="1" dirty="0">
                <a:solidFill>
                  <a:srgbClr val="F28E65"/>
                </a:solidFill>
              </a:rPr>
              <a:t>principaux en </a:t>
            </a:r>
            <a:r>
              <a:rPr lang="fr-FR" sz="2400" b="1" dirty="0" smtClean="0">
                <a:solidFill>
                  <a:srgbClr val="F28E65"/>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indent="0">
              <a:buNone/>
            </a:pPr>
            <a:r>
              <a:rPr lang="fr-FR" sz="2400" b="1" dirty="0" smtClean="0">
                <a:solidFill>
                  <a:srgbClr val="F28E65"/>
                </a:solidFill>
              </a:rPr>
              <a:t>-Des </a:t>
            </a:r>
            <a:r>
              <a:rPr lang="fr-FR" sz="2400" b="1" dirty="0">
                <a:solidFill>
                  <a:srgbClr val="F28E65"/>
                </a:solidFill>
              </a:rPr>
              <a:t>heures d’accompagnement personnalisé </a:t>
            </a:r>
            <a:r>
              <a:rPr lang="fr-FR" sz="2400" b="1" dirty="0"/>
              <a:t>consacrées à </a:t>
            </a:r>
            <a:r>
              <a:rPr lang="fr-FR" sz="2400" b="1" dirty="0" smtClean="0"/>
              <a:t>l’orientation </a:t>
            </a:r>
            <a:r>
              <a:rPr lang="fr-FR" sz="2400" b="1" dirty="0"/>
              <a:t>i</a:t>
            </a:r>
            <a:r>
              <a:rPr lang="fr-FR" sz="2400" b="1" dirty="0" smtClean="0"/>
              <a:t>ntégrées </a:t>
            </a:r>
            <a:r>
              <a:rPr lang="fr-FR" sz="2400" b="1" dirty="0"/>
              <a:t>à l’emploi du temps des </a:t>
            </a:r>
            <a:r>
              <a:rPr lang="fr-FR" sz="2400" b="1" dirty="0" smtClean="0"/>
              <a:t>élèves</a:t>
            </a:r>
          </a:p>
          <a:p>
            <a:pPr marL="0" lvl="1" indent="0">
              <a:buNone/>
            </a:pPr>
            <a:endParaRPr lang="fr-FR" sz="1600" b="1" dirty="0"/>
          </a:p>
          <a:p>
            <a:pPr marL="0" lvl="1" indent="0">
              <a:buNone/>
            </a:pPr>
            <a:r>
              <a:rPr lang="fr-FR" sz="2400" b="1" dirty="0" smtClean="0"/>
              <a:t>-Deux temps forts : </a:t>
            </a:r>
            <a:r>
              <a:rPr lang="fr-FR" sz="2400" b="1" dirty="0" smtClean="0">
                <a:solidFill>
                  <a:srgbClr val="F28E65"/>
                </a:solidFill>
              </a:rPr>
              <a:t>deux semaines de l’orientation </a:t>
            </a:r>
            <a:r>
              <a:rPr lang="fr-FR" sz="2400" b="1" dirty="0" smtClean="0"/>
              <a:t>pour stimuler la réflexion et consolider le projet de formation</a:t>
            </a:r>
          </a:p>
          <a:p>
            <a:pPr marL="0" lvl="1" indent="0" algn="ctr">
              <a:buNone/>
            </a:pPr>
            <a:r>
              <a:rPr lang="fr-FR" sz="2400" b="1" dirty="0" smtClean="0"/>
              <a:t>Du 27 janvier au 1</a:t>
            </a:r>
            <a:r>
              <a:rPr lang="fr-FR" sz="2400" b="1" baseline="30000" dirty="0" smtClean="0"/>
              <a:t>er</a:t>
            </a:r>
            <a:r>
              <a:rPr lang="fr-FR" sz="2400" b="1" dirty="0" smtClean="0"/>
              <a:t> février 2020</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p14="http://schemas.microsoft.com/office/powerpoint/2010/main" val="590490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p14="http://schemas.microsoft.com/office/powerpoint/2010/main" val="25475018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p14="http://schemas.microsoft.com/office/powerpoint/2010/main" val="1444481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28E65"/>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28E65"/>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52</a:t>
            </a:fld>
            <a:endParaRPr lang="fr-FR" dirty="0"/>
          </a:p>
        </p:txBody>
      </p:sp>
    </p:spTree>
    <p:extLst>
      <p:ext uri="{BB962C8B-B14F-4D97-AF65-F5344CB8AC3E}">
        <p14:creationId xmlns:p14="http://schemas.microsoft.com/office/powerpoint/2010/main" val="1498484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28E65"/>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28E65"/>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28E65"/>
                </a:solidFill>
              </a:rPr>
              <a:t>Comment </a:t>
            </a:r>
            <a:r>
              <a:rPr lang="fr-FR" sz="2800" b="1" dirty="0">
                <a:solidFill>
                  <a:srgbClr val="F28E65"/>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spTree>
    <p:extLst>
      <p:ext uri="{BB962C8B-B14F-4D97-AF65-F5344CB8AC3E}">
        <p14:creationId xmlns:p14="http://schemas.microsoft.com/office/powerpoint/2010/main" val="19952699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54</a:t>
            </a:fld>
            <a:endParaRPr lang="fr-FR" dirty="0">
              <a:solidFill>
                <a:prstClr val="white"/>
              </a:solidFill>
            </a:endParaRPr>
          </a:p>
        </p:txBody>
      </p:sp>
    </p:spTree>
    <p:extLst>
      <p:ext uri="{BB962C8B-B14F-4D97-AF65-F5344CB8AC3E}">
        <p14:creationId xmlns:p14="http://schemas.microsoft.com/office/powerpoint/2010/main" val="12427513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28E65"/>
                </a:solidFill>
              </a:rPr>
              <a:t> Le numéro vert</a:t>
            </a:r>
            <a:r>
              <a:rPr lang="fr-FR" sz="2800" dirty="0" smtClean="0"/>
              <a:t> :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28E65"/>
                </a:solidFill>
              </a:rPr>
              <a:t>La </a:t>
            </a:r>
            <a:r>
              <a:rPr lang="fr-FR" sz="2800" b="1" dirty="0">
                <a:solidFill>
                  <a:srgbClr val="F28E65"/>
                </a:solidFill>
              </a:rPr>
              <a:t>m</a:t>
            </a:r>
            <a:r>
              <a:rPr lang="fr-FR" sz="2800" b="1" dirty="0" smtClean="0">
                <a:solidFill>
                  <a:srgbClr val="F28E65"/>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28E65"/>
                </a:solidFill>
              </a:rPr>
              <a:t> Les </a:t>
            </a:r>
            <a:r>
              <a:rPr lang="fr-FR" sz="2800" b="1" dirty="0">
                <a:solidFill>
                  <a:srgbClr val="F28E65"/>
                </a:solidFill>
              </a:rPr>
              <a:t>r</a:t>
            </a:r>
            <a:r>
              <a:rPr lang="fr-FR" sz="2800" b="1" dirty="0" smtClean="0">
                <a:solidFill>
                  <a:srgbClr val="F28E65"/>
                </a:solidFill>
              </a:rPr>
              <a:t>éseaux </a:t>
            </a:r>
            <a:r>
              <a:rPr lang="fr-FR" sz="2800" b="1" dirty="0">
                <a:solidFill>
                  <a:srgbClr val="F28E65"/>
                </a:solidFill>
              </a:rPr>
              <a:t>sociaux </a:t>
            </a:r>
            <a:r>
              <a:rPr lang="fr-FR" sz="2800" b="1" dirty="0" smtClean="0">
                <a:solidFill>
                  <a:srgbClr val="F28E65"/>
                </a:solidFill>
              </a:rPr>
              <a:t>pour rester informé : </a:t>
            </a:r>
            <a:endParaRPr lang="fr-FR" sz="2800" b="1" dirty="0">
              <a:solidFill>
                <a:srgbClr val="F28E65"/>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p14="http://schemas.microsoft.com/office/powerpoint/2010/main" val="28800247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28E65"/>
                </a:solidFill>
              </a:rPr>
              <a:t>demander</a:t>
            </a:r>
            <a:r>
              <a:rPr lang="fr-FR" sz="1900" dirty="0" smtClean="0"/>
              <a:t> </a:t>
            </a:r>
            <a:r>
              <a:rPr lang="fr-FR" sz="1900" b="1" dirty="0" smtClean="0">
                <a:solidFill>
                  <a:srgbClr val="F28E65"/>
                </a:solidFill>
              </a:rPr>
              <a:t>un accompagnement individuel ou collectif au </a:t>
            </a:r>
            <a:r>
              <a:rPr lang="fr-FR" sz="1900" b="1" dirty="0">
                <a:solidFill>
                  <a:srgbClr val="F28E65"/>
                </a:solidFill>
              </a:rPr>
              <a:t>lycée ou dans un CIO</a:t>
            </a:r>
            <a:r>
              <a:rPr lang="fr-FR" sz="1900" dirty="0">
                <a:solidFill>
                  <a:srgbClr val="F28E65"/>
                </a:solidFill>
              </a:rPr>
              <a:t> </a:t>
            </a:r>
            <a:r>
              <a:rPr lang="fr-FR" sz="1900" b="1" dirty="0" smtClean="0">
                <a:solidFill>
                  <a:srgbClr val="F28E65"/>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28E65"/>
                </a:solidFill>
              </a:rPr>
              <a:t>phase complémentaire</a:t>
            </a:r>
            <a:r>
              <a:rPr lang="fr-FR" sz="1900" dirty="0" smtClean="0"/>
              <a:t>, les lycéens peuvent </a:t>
            </a:r>
            <a:r>
              <a:rPr lang="fr-FR" sz="1900" b="1" dirty="0" smtClean="0">
                <a:solidFill>
                  <a:srgbClr val="F28E65"/>
                </a:solidFill>
              </a:rPr>
              <a:t>formuler jusqu’à 10 </a:t>
            </a:r>
            <a:r>
              <a:rPr lang="fr-FR" sz="1900" b="1" dirty="0">
                <a:solidFill>
                  <a:srgbClr val="F28E65"/>
                </a:solidFill>
              </a:rPr>
              <a:t>nouveaux vœux </a:t>
            </a:r>
            <a:r>
              <a:rPr lang="fr-FR" sz="1900" b="1" dirty="0" smtClean="0">
                <a:solidFill>
                  <a:srgbClr val="F28E65"/>
                </a:solidFill>
              </a:rPr>
              <a:t>dans </a:t>
            </a:r>
            <a:r>
              <a:rPr lang="fr-FR" sz="1900" b="1" dirty="0">
                <a:solidFill>
                  <a:srgbClr val="F28E65"/>
                </a:solidFill>
              </a:rPr>
              <a:t>des formations disposant de places </a:t>
            </a:r>
            <a:r>
              <a:rPr lang="fr-FR" sz="1900" b="1" dirty="0" smtClean="0">
                <a:solidFill>
                  <a:srgbClr val="F28E65"/>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Tree>
    <p:extLst>
      <p:ext uri="{BB962C8B-B14F-4D97-AF65-F5344CB8AC3E}">
        <p14:creationId xmlns:p14="http://schemas.microsoft.com/office/powerpoint/2010/main" val="25740556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28E65"/>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57</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p14="http://schemas.microsoft.com/office/powerpoint/2010/main" val="2639189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58</a:t>
            </a:fld>
            <a:endParaRPr lang="fr-FR" dirty="0"/>
          </a:p>
        </p:txBody>
      </p:sp>
    </p:spTree>
    <p:extLst>
      <p:ext uri="{BB962C8B-B14F-4D97-AF65-F5344CB8AC3E}">
        <p14:creationId xmlns:p14="http://schemas.microsoft.com/office/powerpoint/2010/main" val="26154473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p14="http://schemas.microsoft.com/office/powerpoint/2010/main"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6</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p14="http://schemas.microsoft.com/office/powerpoint/2010/main" val="3534201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7</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97" y="750920"/>
            <a:ext cx="8960000" cy="5040000"/>
          </a:xfrm>
          <a:prstGeom prst="rect">
            <a:avLst/>
          </a:prstGeom>
        </p:spPr>
      </p:pic>
    </p:spTree>
    <p:extLst>
      <p:ext uri="{BB962C8B-B14F-4D97-AF65-F5344CB8AC3E}">
        <p14:creationId xmlns:p14="http://schemas.microsoft.com/office/powerpoint/2010/main" val="1016635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28E65"/>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8</a:t>
            </a:fld>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302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t> </a:t>
            </a:r>
            <a:r>
              <a:rPr lang="fr-FR" sz="2200" b="1" dirty="0" smtClean="0">
                <a:solidFill>
                  <a:srgbClr val="F28E65"/>
                </a:solidFill>
              </a:rPr>
              <a:t>pour s’informer</a:t>
            </a:r>
            <a:r>
              <a:rPr lang="fr-FR" sz="1900" b="1" dirty="0" smtClean="0">
                <a:solidFill>
                  <a:srgbClr val="F28E65"/>
                </a:solidFill>
              </a:rPr>
              <a:t> </a:t>
            </a:r>
            <a:r>
              <a:rPr lang="fr-FR" sz="2200" b="1" dirty="0" smtClean="0">
                <a:solidFill>
                  <a:srgbClr val="F28E65"/>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28E65"/>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p14="http://schemas.microsoft.com/office/powerpoint/2010/main" val="999898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20426</TotalTime>
  <Words>5528</Words>
  <Application>Microsoft Office PowerPoint</Application>
  <PresentationFormat>Affichage à l'écran (4:3)</PresentationFormat>
  <Paragraphs>697</Paragraphs>
  <Slides>59</Slides>
  <Notes>3</Notes>
  <HiddenSlides>0</HiddenSlides>
  <MMClips>0</MMClips>
  <ScaleCrop>false</ScaleCrop>
  <HeadingPairs>
    <vt:vector size="6" baseType="variant">
      <vt:variant>
        <vt:lpstr>Polices utilisées</vt:lpstr>
      </vt:variant>
      <vt:variant>
        <vt:i4>6</vt:i4>
      </vt:variant>
      <vt:variant>
        <vt:lpstr>Thème</vt:lpstr>
      </vt:variant>
      <vt:variant>
        <vt:i4>10</vt:i4>
      </vt:variant>
      <vt:variant>
        <vt:lpstr>Titres des diapositives</vt:lpstr>
      </vt:variant>
      <vt:variant>
        <vt:i4>59</vt:i4>
      </vt:variant>
    </vt:vector>
  </HeadingPairs>
  <TitlesOfParts>
    <vt:vector size="75" baseType="lpstr">
      <vt:lpstr>Arial</vt:lpstr>
      <vt:lpstr>Arial-ItalicMT</vt:lpstr>
      <vt:lpstr>Calibri</vt:lpstr>
      <vt:lpstr>Lucida Grande</vt:lpstr>
      <vt:lpstr>Times New Roman</vt:lpstr>
      <vt:lpstr>Wingdings</vt: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Présentation PowerPoint</vt:lpstr>
      <vt:lpstr>sommaire</vt:lpstr>
      <vt:lpstr>Présentation PowerPoint</vt:lpstr>
      <vt:lpstr>LES PRINCIPES CLES DE PARCOURSUP </vt:lpstr>
      <vt:lpstr>L’accompagnement pour l’élaboration du projet d’orientation au lycée</vt:lpstr>
      <vt:lpstr>ETAPE 1 : DECOUVERTE DES FORMATIONS</vt:lpstr>
      <vt:lpstr>Présentation PowerPoint</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Présentation PowerPoint</vt:lpstr>
      <vt:lpstr>S’INSCRIRE SUR PARCOURSUP</vt:lpstr>
      <vt:lpstr>Consolider son projet d’orientation (1/2)</vt:lpstr>
      <vt:lpstr>Consolider son projet d’orientation (2/2)</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Présentation PowerPoint</vt:lpstr>
      <vt:lpstr>Finaliser son dossier et confirmer  ses vœux  </vt:lpstr>
      <vt:lpstr>LA rubrique «Activités et centres d’intérêts»</vt:lpstr>
      <vt:lpstr>LA rubrique « préférence et autres projets »</vt:lpstr>
      <vt:lpstr>L’examen du conseil de classe et la fiche avenir  </vt:lpstr>
      <vt:lpstr>Expérimentation « accès des bacheliers professionnels en STS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Présentation PowerPoint</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g.delatouche</cp:lastModifiedBy>
  <cp:revision>728</cp:revision>
  <cp:lastPrinted>2019-01-03T12:57:04Z</cp:lastPrinted>
  <dcterms:created xsi:type="dcterms:W3CDTF">2015-02-04T10:43:31Z</dcterms:created>
  <dcterms:modified xsi:type="dcterms:W3CDTF">2020-09-21T07:33:51Z</dcterms:modified>
</cp:coreProperties>
</file>