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4" r:id="rId6"/>
    <p:sldId id="260" r:id="rId7"/>
    <p:sldId id="268" r:id="rId8"/>
    <p:sldId id="266" r:id="rId9"/>
    <p:sldId id="261" r:id="rId10"/>
    <p:sldId id="262" r:id="rId11"/>
    <p:sldId id="265" r:id="rId12"/>
    <p:sldId id="269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582595-2420-439F-A968-B07577804FDD}" type="datetimeFigureOut">
              <a:rPr lang="fr-FR" smtClean="0"/>
              <a:t>27/01/2020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CA1DA-541E-4C28-9335-2B9905A926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9254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76480-F4EC-431B-8D6A-019430F8CFBB}" type="datetimeFigureOut">
              <a:rPr lang="fr-FR" smtClean="0"/>
              <a:t>27/01/2020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F1C94-684A-4805-BBBC-E6D517270696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7858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76480-F4EC-431B-8D6A-019430F8CFBB}" type="datetimeFigureOut">
              <a:rPr lang="fr-FR" smtClean="0"/>
              <a:t>27/01/2020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F1C94-684A-4805-BBBC-E6D5172706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8087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76480-F4EC-431B-8D6A-019430F8CFBB}" type="datetimeFigureOut">
              <a:rPr lang="fr-FR" smtClean="0"/>
              <a:t>27/01/2020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F1C94-684A-4805-BBBC-E6D5172706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4666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76480-F4EC-431B-8D6A-019430F8CFBB}" type="datetimeFigureOut">
              <a:rPr lang="fr-FR" smtClean="0"/>
              <a:t>27/01/2020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F1C94-684A-4805-BBBC-E6D5172706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9085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76480-F4EC-431B-8D6A-019430F8CFBB}" type="datetimeFigureOut">
              <a:rPr lang="fr-FR" smtClean="0"/>
              <a:t>27/01/2020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F1C94-684A-4805-BBBC-E6D517270696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9337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76480-F4EC-431B-8D6A-019430F8CFBB}" type="datetimeFigureOut">
              <a:rPr lang="fr-FR" smtClean="0"/>
              <a:t>27/01/2020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F1C94-684A-4805-BBBC-E6D5172706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783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76480-F4EC-431B-8D6A-019430F8CFBB}" type="datetimeFigureOut">
              <a:rPr lang="fr-FR" smtClean="0"/>
              <a:t>27/01/2020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F1C94-684A-4805-BBBC-E6D5172706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1544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76480-F4EC-431B-8D6A-019430F8CFBB}" type="datetimeFigureOut">
              <a:rPr lang="fr-FR" smtClean="0"/>
              <a:t>27/01/2020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F1C94-684A-4805-BBBC-E6D5172706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4948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76480-F4EC-431B-8D6A-019430F8CFBB}" type="datetimeFigureOut">
              <a:rPr lang="fr-FR" smtClean="0"/>
              <a:t>27/01/2020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F1C94-684A-4805-BBBC-E6D5172706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2680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7276480-F4EC-431B-8D6A-019430F8CFBB}" type="datetimeFigureOut">
              <a:rPr lang="fr-FR" smtClean="0"/>
              <a:t>27/01/2020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EEF1C94-684A-4805-BBBC-E6D5172706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0405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76480-F4EC-431B-8D6A-019430F8CFBB}" type="datetimeFigureOut">
              <a:rPr lang="fr-FR" smtClean="0"/>
              <a:t>27/01/2020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F1C94-684A-4805-BBBC-E6D5172706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6810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7276480-F4EC-431B-8D6A-019430F8CFBB}" type="datetimeFigureOut">
              <a:rPr lang="fr-FR" smtClean="0"/>
              <a:t>27/01/2020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EEF1C94-684A-4805-BBBC-E6D517270696}" type="slidenum">
              <a:rPr lang="fr-FR" smtClean="0"/>
              <a:t>‹N°›</a:t>
            </a:fld>
            <a:endParaRPr lang="fr-F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8069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anson-de-sailly.fr/lycee-langues-vivantes/lycee-langues-vivantes-allemand-a-abibac-euro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revue-abibac.fr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527471-2332-4A94-A39B-E8E4191460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14376"/>
            <a:ext cx="9144000" cy="2387600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Journée Portes Ouvertes</a:t>
            </a:r>
            <a:br>
              <a:rPr lang="fr-FR" dirty="0"/>
            </a:br>
            <a:r>
              <a:rPr lang="fr-FR" dirty="0" err="1"/>
              <a:t>Abibac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18D68B5-E885-47F4-AAF7-B86333C289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260292"/>
            <a:ext cx="9144000" cy="1655762"/>
          </a:xfrm>
        </p:spPr>
        <p:txBody>
          <a:bodyPr/>
          <a:lstStyle/>
          <a:p>
            <a:pPr algn="ctr"/>
            <a:r>
              <a:rPr lang="fr-FR" dirty="0"/>
              <a:t>Lycée Janson de Sailly – 11 janvier 2020</a:t>
            </a:r>
          </a:p>
          <a:p>
            <a:endParaRPr lang="fr-FR" dirty="0"/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B6E11CD-2995-4A38-9511-C98B9ADF7A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7" t="7795" r="5133" b="5801"/>
          <a:stretch/>
        </p:blipFill>
        <p:spPr>
          <a:xfrm>
            <a:off x="8472724" y="4453225"/>
            <a:ext cx="2032000" cy="179329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3DEA3157-E3FA-4A23-932E-385AD26D44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021" y="4602162"/>
            <a:ext cx="3600450" cy="14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787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EB53C2-7FF8-472D-B6B0-3BC36A6A6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Candidatures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61AF1D9-5860-4B91-A523-26283A95C9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45110"/>
            <a:ext cx="10515600" cy="4131853"/>
          </a:xfrm>
        </p:spPr>
        <p:txBody>
          <a:bodyPr>
            <a:normAutofit/>
          </a:bodyPr>
          <a:lstStyle/>
          <a:p>
            <a:pPr marL="360363" indent="-268288">
              <a:buFont typeface="Courier New" panose="02070309020205020404" pitchFamily="49" charset="0"/>
              <a:buChar char="o"/>
            </a:pPr>
            <a:r>
              <a:rPr lang="fr-FR" sz="2400" dirty="0"/>
              <a:t> Dossier à télécharger sur le site internet de Janson de Sailly (</a:t>
            </a:r>
            <a:r>
              <a:rPr lang="fr-FR" altLang="fr-FR" sz="24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http://www.janson-de-sailly.fr/lycee-langues-vivantes/lycee-langues-vivantes-allemand-a-abibac-euro/</a:t>
            </a:r>
            <a:r>
              <a:rPr lang="fr-FR" altLang="fr-FR" sz="24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360363" indent="-268288">
              <a:buFont typeface="Courier New" panose="02070309020205020404" pitchFamily="49" charset="0"/>
              <a:buChar char="o"/>
            </a:pP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Demande commune pour les 3 lycées parisiens, hiérarchisation des choix</a:t>
            </a:r>
          </a:p>
          <a:p>
            <a:pPr marL="360363" indent="-268288">
              <a:buFont typeface="Courier New" panose="02070309020205020404" pitchFamily="49" charset="0"/>
              <a:buChar char="o"/>
            </a:pP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Une lettre de motivation de l’élève</a:t>
            </a:r>
          </a:p>
          <a:p>
            <a:pPr marL="360363" indent="-268288">
              <a:buFont typeface="Courier New" panose="02070309020205020404" pitchFamily="49" charset="0"/>
              <a:buChar char="o"/>
            </a:pP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Un commentaire du professeur d’allemand du collège, du professeur principal</a:t>
            </a:r>
            <a:endParaRPr lang="fr-FR" sz="2400" dirty="0"/>
          </a:p>
          <a:p>
            <a:pPr marL="176213" indent="-841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à"/>
            </a:pPr>
            <a:r>
              <a:rPr lang="fr-FR" sz="2400" dirty="0">
                <a:sym typeface="Wingdings" panose="05000000000000000000" pitchFamily="2" charset="2"/>
              </a:rPr>
              <a:t> Dossier à déposer ou envoyer au secrétariat du proviseur-adjoint avant le</a:t>
            </a:r>
          </a:p>
          <a:p>
            <a:pPr marL="534988" indent="-841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dirty="0">
                <a:solidFill>
                  <a:schemeClr val="tx1"/>
                </a:solidFill>
                <a:sym typeface="Wingdings" panose="05000000000000000000" pitchFamily="2" charset="2"/>
              </a:rPr>
              <a:t>31 mars 2020</a:t>
            </a:r>
          </a:p>
          <a:p>
            <a:pPr marL="0" indent="0">
              <a:buNone/>
            </a:pPr>
            <a:endParaRPr lang="fr-FR" sz="2400" u="sng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fr-FR" sz="2400" u="sng" dirty="0"/>
          </a:p>
        </p:txBody>
      </p:sp>
    </p:spTree>
    <p:extLst>
      <p:ext uri="{BB962C8B-B14F-4D97-AF65-F5344CB8AC3E}">
        <p14:creationId xmlns:p14="http://schemas.microsoft.com/office/powerpoint/2010/main" val="3985100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2FA3235-1940-4633-9D4B-32A76F621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5445"/>
            <a:ext cx="10515600" cy="4151518"/>
          </a:xfrm>
        </p:spPr>
        <p:txBody>
          <a:bodyPr>
            <a:noAutofit/>
          </a:bodyPr>
          <a:lstStyle/>
          <a:p>
            <a:r>
              <a:rPr lang="fr-FR" sz="2400" dirty="0"/>
              <a:t>Après examen des dossiers </a:t>
            </a:r>
            <a:r>
              <a:rPr lang="fr-FR" sz="2400" dirty="0" smtClean="0"/>
              <a:t>par la commission d’admission de l’établissement:</a:t>
            </a:r>
            <a:endParaRPr lang="fr-FR" sz="2400" dirty="0"/>
          </a:p>
          <a:p>
            <a:pPr marL="0" indent="0">
              <a:buNone/>
            </a:pPr>
            <a:endParaRPr lang="fr-FR" sz="2400" dirty="0"/>
          </a:p>
          <a:p>
            <a:pPr>
              <a:buFont typeface="Courier New" panose="02070309020205020404" pitchFamily="49" charset="0"/>
              <a:buChar char="o"/>
            </a:pPr>
            <a:r>
              <a:rPr lang="fr-FR" sz="2400" dirty="0"/>
              <a:t> </a:t>
            </a:r>
            <a:r>
              <a:rPr lang="fr-FR" sz="2400" dirty="0" smtClean="0"/>
              <a:t>Tests </a:t>
            </a:r>
            <a:r>
              <a:rPr lang="fr-FR" sz="2400" dirty="0"/>
              <a:t>de langue entre le 1</a:t>
            </a:r>
            <a:r>
              <a:rPr lang="fr-FR" sz="2400" baseline="30000" dirty="0"/>
              <a:t>er</a:t>
            </a:r>
            <a:r>
              <a:rPr lang="fr-FR" sz="2400" dirty="0"/>
              <a:t> avril et le 25 </a:t>
            </a:r>
            <a:r>
              <a:rPr lang="fr-FR" sz="2400" dirty="0" smtClean="0"/>
              <a:t>mai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r-FR" sz="2400" dirty="0" smtClean="0"/>
              <a:t> Contact avec les élève et leur famille résidant à l’étranger via </a:t>
            </a:r>
            <a:r>
              <a:rPr lang="fr-FR" sz="2400" dirty="0" err="1" smtClean="0"/>
              <a:t>skype</a:t>
            </a:r>
            <a:r>
              <a:rPr lang="fr-FR" sz="2400" smtClean="0"/>
              <a:t> </a:t>
            </a:r>
            <a:endParaRPr lang="fr-FR" sz="2400" dirty="0"/>
          </a:p>
          <a:p>
            <a:pPr>
              <a:buFont typeface="Courier New" panose="02070309020205020404" pitchFamily="49" charset="0"/>
              <a:buChar char="o"/>
            </a:pPr>
            <a:endParaRPr lang="fr-FR" sz="2400" dirty="0"/>
          </a:p>
          <a:p>
            <a:pPr marL="0" indent="0">
              <a:buNone/>
            </a:pPr>
            <a:r>
              <a:rPr lang="fr-FR" sz="2400" dirty="0" smtClean="0"/>
              <a:t>Les parents doivent saisir via l’application </a:t>
            </a:r>
            <a:r>
              <a:rPr lang="fr-FR" sz="2400" dirty="0" err="1" smtClean="0"/>
              <a:t>Affelnet</a:t>
            </a:r>
            <a:r>
              <a:rPr lang="fr-FR" sz="2400" dirty="0"/>
              <a:t> la demande concernant l’ABIBAC</a:t>
            </a:r>
            <a:endParaRPr lang="fr-FR" sz="2400" dirty="0" smtClean="0"/>
          </a:p>
          <a:p>
            <a:pPr marL="0" indent="0" algn="ctr">
              <a:buNone/>
            </a:pPr>
            <a:r>
              <a:rPr lang="fr-FR" sz="2400" b="1" dirty="0" smtClean="0"/>
              <a:t>en vœu 1 et uniquement en vœu 1</a:t>
            </a:r>
            <a:r>
              <a:rPr lang="fr-FR" sz="2400" dirty="0" smtClean="0"/>
              <a:t>. </a:t>
            </a:r>
          </a:p>
          <a:p>
            <a:pPr marL="0" indent="0">
              <a:buNone/>
            </a:pPr>
            <a:endParaRPr lang="fr-FR" sz="2400" dirty="0"/>
          </a:p>
        </p:txBody>
      </p:sp>
      <p:sp>
        <p:nvSpPr>
          <p:cNvPr id="2" name="Rectangle 1"/>
          <p:cNvSpPr/>
          <p:nvPr/>
        </p:nvSpPr>
        <p:spPr>
          <a:xfrm>
            <a:off x="1201783" y="1045028"/>
            <a:ext cx="57999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/>
              <a:t>Candidatures</a:t>
            </a:r>
          </a:p>
        </p:txBody>
      </p:sp>
    </p:spTree>
    <p:extLst>
      <p:ext uri="{BB962C8B-B14F-4D97-AF65-F5344CB8AC3E}">
        <p14:creationId xmlns:p14="http://schemas.microsoft.com/office/powerpoint/2010/main" val="25346961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7988A1-8C35-41F8-A5E1-09133596C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En savoir plus…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A8E98E1-9412-4FC6-8673-34542662BC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/>
              <a:t>- le site du lycée Janson de Sailly, rubrique « allemand »</a:t>
            </a:r>
          </a:p>
          <a:p>
            <a:r>
              <a:rPr lang="fr-FR" sz="2400" dirty="0"/>
              <a:t>- le site de la filière Abibac (à partir de la page « allemand » du site du lycée)</a:t>
            </a:r>
          </a:p>
          <a:p>
            <a:endParaRPr lang="fr-FR" sz="2400" dirty="0"/>
          </a:p>
          <a:p>
            <a:r>
              <a:rPr lang="fr-FR" sz="2400" dirty="0"/>
              <a:t>- la revue Abibac, publiée par l’association Abibac: </a:t>
            </a:r>
            <a:r>
              <a:rPr lang="fr-FR" sz="2400" dirty="0">
                <a:hlinkClick r:id="rId2"/>
              </a:rPr>
              <a:t>https://www.revue-abibac.fr/</a:t>
            </a:r>
            <a:endParaRPr lang="fr-FR" sz="2400" dirty="0"/>
          </a:p>
          <a:p>
            <a:r>
              <a:rPr lang="fr-FR" sz="2400" dirty="0"/>
              <a:t>Également téléchargeable sur Facebook</a:t>
            </a:r>
          </a:p>
          <a:p>
            <a:endParaRPr lang="fr-FR" sz="2400" dirty="0"/>
          </a:p>
          <a:p>
            <a:r>
              <a:rPr lang="fr-FR" sz="2400" dirty="0"/>
              <a:t>- pour les cursus accessibles avec un Abibac: des idées</a:t>
            </a:r>
          </a:p>
          <a:p>
            <a:r>
              <a:rPr lang="fr-FR" sz="2400" dirty="0"/>
              <a:t> sur la page « allemand » du lycée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489F3A7-3A9B-489F-AE38-3DF5DA2B0C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031" t="14420" r="20682" b="5858"/>
          <a:stretch/>
        </p:blipFill>
        <p:spPr>
          <a:xfrm>
            <a:off x="7945061" y="3755891"/>
            <a:ext cx="4156363" cy="304115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</p:pic>
    </p:spTree>
    <p:extLst>
      <p:ext uri="{BB962C8B-B14F-4D97-AF65-F5344CB8AC3E}">
        <p14:creationId xmlns:p14="http://schemas.microsoft.com/office/powerpoint/2010/main" val="4552262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CFBBEF0E-3858-4E5F-8BE1-3CD6026343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48" y="3312906"/>
            <a:ext cx="4901044" cy="3273898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8A2FA2D-8E1F-4287-9FD7-7EBEE94056C9}"/>
              </a:ext>
            </a:extLst>
          </p:cNvPr>
          <p:cNvSpPr/>
          <p:nvPr/>
        </p:nvSpPr>
        <p:spPr>
          <a:xfrm>
            <a:off x="4336026" y="973394"/>
            <a:ext cx="2831690" cy="11503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F2D3A00-BC3A-4F4A-89CC-D3016EA24F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217" y="233953"/>
            <a:ext cx="5310909" cy="3547687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A9FEDDE-1928-4BA5-ADE1-0FD86034D4C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091" t="15219" r="20303" b="11111"/>
          <a:stretch/>
        </p:blipFill>
        <p:spPr>
          <a:xfrm>
            <a:off x="766620" y="350982"/>
            <a:ext cx="4017817" cy="2747183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FD41D57B-5DAF-4892-AD9E-79F217F41C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174" y="3942736"/>
            <a:ext cx="4903019" cy="275794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</p:pic>
    </p:spTree>
    <p:extLst>
      <p:ext uri="{BB962C8B-B14F-4D97-AF65-F5344CB8AC3E}">
        <p14:creationId xmlns:p14="http://schemas.microsoft.com/office/powerpoint/2010/main" val="3000157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91074F-445B-43E9-9774-950389766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Qu’est-ce que l’</a:t>
            </a:r>
            <a:r>
              <a:rPr lang="fr-FR" dirty="0" err="1"/>
              <a:t>Abibac</a:t>
            </a:r>
            <a:r>
              <a:rPr lang="fr-FR" dirty="0"/>
              <a:t>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C7A5BEE-A321-4EFC-9E4A-46BBAD1630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35276"/>
            <a:ext cx="10058400" cy="383381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sz="2400" dirty="0"/>
              <a:t>dispositif mis en place par les Ministères de l’Éducation français et allemand dans le cadre du traité de coopération franco-allemande</a:t>
            </a:r>
          </a:p>
          <a:p>
            <a:pPr marL="268288" indent="-268288">
              <a:buFont typeface="Courier New" panose="02070309020205020404" pitchFamily="49" charset="0"/>
              <a:buChar char="o"/>
            </a:pPr>
            <a:r>
              <a:rPr lang="fr-FR" sz="2400" dirty="0"/>
              <a:t> 3 années d’études au lycée</a:t>
            </a:r>
          </a:p>
          <a:p>
            <a:pPr marL="268288" indent="-268288">
              <a:buFont typeface="Courier New" panose="02070309020205020404" pitchFamily="49" charset="0"/>
              <a:buChar char="o"/>
            </a:pPr>
            <a:r>
              <a:rPr lang="fr-FR" sz="2400" dirty="0"/>
              <a:t> Le contenu des programmes en allemand et en histoire-géographie fait l’objet d’une convention entre le gouvernement français et le gouvernement allemand.</a:t>
            </a:r>
          </a:p>
          <a:p>
            <a:pPr marL="268288" indent="-268288">
              <a:buFont typeface="Courier New" panose="02070309020205020404" pitchFamily="49" charset="0"/>
              <a:buChar char="o"/>
            </a:pPr>
            <a:r>
              <a:rPr lang="fr-FR" sz="2400" dirty="0"/>
              <a:t> L’</a:t>
            </a:r>
            <a:r>
              <a:rPr lang="fr-FR" sz="2400" dirty="0" err="1"/>
              <a:t>Abibac</a:t>
            </a:r>
            <a:r>
              <a:rPr lang="fr-FR" sz="2400" dirty="0"/>
              <a:t> permet d’obtenir simultanément les deux diplômes nationaux : le baccalauréat et l’</a:t>
            </a:r>
            <a:r>
              <a:rPr lang="fr-FR" sz="2400" i="1" dirty="0"/>
              <a:t>Abitur</a:t>
            </a:r>
            <a:r>
              <a:rPr lang="fr-FR" sz="2400" dirty="0"/>
              <a:t> allemand (</a:t>
            </a:r>
            <a:r>
              <a:rPr lang="fr-FR" sz="2400" i="1" dirty="0" err="1"/>
              <a:t>allgemeine</a:t>
            </a:r>
            <a:r>
              <a:rPr lang="fr-FR" sz="2400" i="1" dirty="0"/>
              <a:t> </a:t>
            </a:r>
            <a:r>
              <a:rPr lang="fr-FR" sz="2400" i="1" dirty="0" err="1"/>
              <a:t>Hochschulreife</a:t>
            </a:r>
            <a:r>
              <a:rPr lang="fr-FR" sz="2400" dirty="0"/>
              <a:t>) à la fin des études secondaires.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69983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38E42B-914E-416F-A624-2CBCF4CB0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Programme en allemand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CED2541-60FF-46F8-874F-18F01FDCF8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6 </a:t>
            </a:r>
            <a:r>
              <a:rPr lang="fr-FR" sz="2400" dirty="0"/>
              <a:t>heures hebdomadaires à tous les niveaux</a:t>
            </a:r>
          </a:p>
          <a:p>
            <a:endParaRPr lang="fr-FR" sz="2400" dirty="0"/>
          </a:p>
          <a:p>
            <a:r>
              <a:rPr lang="fr-FR" sz="2400" b="1" dirty="0"/>
              <a:t>En classe de Seconde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r-FR" sz="2400" dirty="0"/>
              <a:t> Travail sur des supports variés : textes de toute sorte, vidéos, films, documents iconographiques, etc.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r-FR" sz="2400" dirty="0"/>
              <a:t> Consolidation des acquis linguistiques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r-FR" sz="2400" dirty="0"/>
              <a:t> Introduction à diverses méthodes de travail, notamment au travail en groupe, exposés, recherches, projets, etc.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E75AC1E-7F8E-4DF8-A93C-DAF072CEEC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673" y="256309"/>
            <a:ext cx="4692072" cy="2639291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79582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169A01C-8B21-4C38-ABF5-9CAC832057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843"/>
            <a:ext cx="10515600" cy="5644303"/>
          </a:xfrm>
        </p:spPr>
        <p:txBody>
          <a:bodyPr>
            <a:normAutofit/>
          </a:bodyPr>
          <a:lstStyle/>
          <a:p>
            <a:endParaRPr lang="fr-FR" sz="2400" b="1" dirty="0"/>
          </a:p>
          <a:p>
            <a:endParaRPr lang="fr-FR" sz="2400" b="1" dirty="0"/>
          </a:p>
          <a:p>
            <a:r>
              <a:rPr lang="fr-FR" sz="2400" b="1" dirty="0"/>
              <a:t>En classe de Première et Terminale</a:t>
            </a:r>
          </a:p>
          <a:p>
            <a:pPr marL="0" indent="0">
              <a:buNone/>
            </a:pPr>
            <a:endParaRPr lang="fr-FR" sz="2400" b="1" dirty="0"/>
          </a:p>
          <a:p>
            <a:pPr marL="268288" indent="-268288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fr-FR" sz="2400" dirty="0"/>
              <a:t> Introduction progressive à l’analyse de </a:t>
            </a:r>
          </a:p>
          <a:p>
            <a:pPr marL="628650" indent="-268288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2400" dirty="0"/>
              <a:t>textes littéraires et non-littéraires </a:t>
            </a:r>
          </a:p>
          <a:p>
            <a:pPr marL="268288" indent="-268288">
              <a:lnSpc>
                <a:spcPct val="100000"/>
              </a:lnSpc>
              <a:spcBef>
                <a:spcPts val="0"/>
              </a:spcBef>
              <a:buNone/>
            </a:pPr>
            <a:endParaRPr lang="fr-FR" sz="2400" dirty="0"/>
          </a:p>
          <a:p>
            <a:pPr marL="268288" indent="-268288">
              <a:buFont typeface="Courier New" panose="02070309020205020404" pitchFamily="49" charset="0"/>
              <a:buChar char="o"/>
            </a:pPr>
            <a:r>
              <a:rPr lang="fr-FR" sz="2400" dirty="0"/>
              <a:t> Au programme : étude d’environ 3 œuvres littéraires intégrales et de 2 à 3 unités de civilisation par an </a:t>
            </a:r>
          </a:p>
          <a:p>
            <a:pPr marL="268288" indent="-268288">
              <a:buFont typeface="Courier New" panose="02070309020205020404" pitchFamily="49" charset="0"/>
              <a:buChar char="o"/>
            </a:pPr>
            <a:r>
              <a:rPr lang="fr-FR" sz="2400" dirty="0"/>
              <a:t> Exemples des dernières années: </a:t>
            </a:r>
            <a:r>
              <a:rPr lang="fr-FR" sz="2400" i="1" dirty="0"/>
              <a:t>La Métamorphose </a:t>
            </a:r>
            <a:r>
              <a:rPr lang="fr-FR" sz="2400" dirty="0"/>
              <a:t>de Kafka, </a:t>
            </a:r>
            <a:r>
              <a:rPr lang="fr-FR" sz="2400" i="1" dirty="0"/>
              <a:t>La vie de Galilée </a:t>
            </a:r>
            <a:r>
              <a:rPr lang="fr-FR" sz="2400" dirty="0"/>
              <a:t>de Brecht, </a:t>
            </a:r>
            <a:r>
              <a:rPr lang="fr-FR" sz="2400" i="1" dirty="0"/>
              <a:t>Gloire </a:t>
            </a:r>
            <a:r>
              <a:rPr lang="fr-FR" sz="2400" dirty="0"/>
              <a:t>de Daniel </a:t>
            </a:r>
            <a:r>
              <a:rPr lang="fr-FR" sz="2400" dirty="0" err="1"/>
              <a:t>Kehlmann</a:t>
            </a:r>
            <a:r>
              <a:rPr lang="fr-FR" sz="2400" dirty="0"/>
              <a:t>, les 100 ans de la Première Guerre Mondiale, l’évolution de la langue allemande…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00B24FB-B013-4DAF-8AD2-0CAED315BE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318" t="15623" r="18939" b="11785"/>
          <a:stretch/>
        </p:blipFill>
        <p:spPr>
          <a:xfrm>
            <a:off x="7065819" y="202843"/>
            <a:ext cx="4765963" cy="3151968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55706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0D5512-C081-4BDC-94B2-001AFA7D1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55241"/>
            <a:ext cx="10058400" cy="1056323"/>
          </a:xfrm>
        </p:spPr>
        <p:txBody>
          <a:bodyPr/>
          <a:lstStyle/>
          <a:p>
            <a:r>
              <a:rPr lang="fr-FR" dirty="0"/>
              <a:t>Projets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60A9FE7-BBDF-4AA8-901A-9538C8A0F0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1" y="1737360"/>
            <a:ext cx="10515600" cy="4865399"/>
          </a:xfrm>
        </p:spPr>
        <p:txBody>
          <a:bodyPr>
            <a:normAutofit/>
          </a:bodyPr>
          <a:lstStyle/>
          <a:p>
            <a:r>
              <a:rPr lang="fr-FR" b="1" dirty="0"/>
              <a:t>En Seconde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Les élèves sont encouragés à faire un échange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« Brigitte Sauzay » ou « Voltaire » (échange individuel de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3 ou 6 mois avec un partenaire en Allemagne).</a:t>
            </a:r>
          </a:p>
          <a:p>
            <a:pPr marL="0" indent="0">
              <a:buNone/>
            </a:pPr>
            <a:endParaRPr lang="fr-FR" dirty="0"/>
          </a:p>
          <a:p>
            <a:pPr marL="3140075"/>
            <a:r>
              <a:rPr lang="fr-FR" b="1" dirty="0"/>
              <a:t>A tous les niveaux</a:t>
            </a:r>
          </a:p>
          <a:p>
            <a:pPr marL="3140075"/>
            <a:endParaRPr lang="fr-FR" dirty="0"/>
          </a:p>
          <a:p>
            <a:pPr marL="3391535" indent="-342900">
              <a:buFont typeface="Courier New" panose="02070309020205020404" pitchFamily="49" charset="0"/>
              <a:buChar char="o"/>
            </a:pPr>
            <a:r>
              <a:rPr lang="fr-FR" dirty="0"/>
              <a:t>Sorties selon l’actualité culturelle (théâtre, cinéma, exposition…)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BAD57B6-CE1E-44D4-A366-7AD743BDBD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015" t="14950" r="18939" b="12240"/>
          <a:stretch/>
        </p:blipFill>
        <p:spPr>
          <a:xfrm>
            <a:off x="520915" y="3606945"/>
            <a:ext cx="3201340" cy="2113205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4A8941D-2E90-442A-ACA8-3C03104E42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803" t="13333" r="18258" b="11650"/>
          <a:stretch/>
        </p:blipFill>
        <p:spPr>
          <a:xfrm>
            <a:off x="6705599" y="89805"/>
            <a:ext cx="5329383" cy="3517140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70867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27ABEF-A50E-4C48-B928-830335FB0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/>
              <a:t>Programme en Histoire et géographie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14BF368-CB3D-438C-AA9B-7E80B18298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2400" b="1" dirty="0"/>
              <a:t>Programmes traités intégralement en langue allemande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fr-FR" sz="2400" dirty="0"/>
              <a:t>Les programmes se substituent aux programmes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fr-FR" sz="2400" dirty="0"/>
              <a:t>français.</a:t>
            </a:r>
          </a:p>
          <a:p>
            <a:pPr marL="442913" lvl="1">
              <a:lnSpc>
                <a:spcPct val="100000"/>
              </a:lnSpc>
              <a:spcBef>
                <a:spcPts val="0"/>
              </a:spcBef>
            </a:pPr>
            <a:r>
              <a:rPr lang="fr-FR" sz="2400" b="1" dirty="0"/>
              <a:t>Programmes d’histoire spécifiques </a:t>
            </a:r>
          </a:p>
          <a:p>
            <a:pPr marL="214313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2400" dirty="0"/>
              <a:t>(approche interculturelle)</a:t>
            </a:r>
          </a:p>
          <a:p>
            <a:pPr marL="720725" lvl="2" indent="39688">
              <a:lnSpc>
                <a:spcPct val="100000"/>
              </a:lnSpc>
              <a:spcBef>
                <a:spcPts val="0"/>
              </a:spcBef>
            </a:pPr>
            <a:r>
              <a:rPr lang="fr-FR" sz="2400" dirty="0"/>
              <a:t> Seconde : Antiquité; Moyen Âge; Humanisme, </a:t>
            </a:r>
          </a:p>
          <a:p>
            <a:pPr marL="720725" lvl="2" indent="39688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2400" dirty="0"/>
              <a:t>Renaissance et Réforme; Lumières et Révolution</a:t>
            </a:r>
          </a:p>
          <a:p>
            <a:pPr marL="720725" lvl="2" indent="39688"/>
            <a:r>
              <a:rPr lang="fr-FR" sz="2400" dirty="0"/>
              <a:t> Première : de 1815 à 1945</a:t>
            </a:r>
          </a:p>
          <a:p>
            <a:pPr marL="720725" lvl="2" indent="39688"/>
            <a:r>
              <a:rPr lang="fr-FR" sz="2400" dirty="0"/>
              <a:t> Terminale : de 1945 à nos jours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323BF10-BED4-4FB7-B0A1-D152C5A20C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439" t="17105" r="36894" b="11785"/>
          <a:stretch/>
        </p:blipFill>
        <p:spPr>
          <a:xfrm>
            <a:off x="8466314" y="1845733"/>
            <a:ext cx="2887486" cy="4331229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98432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EED3E6D-EA3C-4992-B471-395385B36D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9563"/>
            <a:ext cx="10515600" cy="4357399"/>
          </a:xfrm>
        </p:spPr>
        <p:txBody>
          <a:bodyPr>
            <a:normAutofit fontScale="92500" lnSpcReduction="20000"/>
          </a:bodyPr>
          <a:lstStyle/>
          <a:p>
            <a:pPr marL="1255713" lvl="1" indent="-182563"/>
            <a:r>
              <a:rPr lang="fr-FR" sz="2800" b="1" dirty="0"/>
              <a:t>Programmes de géographie</a:t>
            </a:r>
          </a:p>
          <a:p>
            <a:pPr lvl="1"/>
            <a:endParaRPr lang="fr-FR" sz="2800" b="1" dirty="0"/>
          </a:p>
          <a:p>
            <a:pPr marL="201168" lvl="1" indent="0">
              <a:buNone/>
            </a:pPr>
            <a:r>
              <a:rPr lang="fr-FR" sz="2800" dirty="0"/>
              <a:t>programmes français des séries L/ES avec une mise en œuvre/adaptation spécifiques</a:t>
            </a:r>
          </a:p>
          <a:p>
            <a:pPr marL="457200" lvl="1" indent="0">
              <a:buNone/>
            </a:pPr>
            <a:endParaRPr lang="fr-FR" sz="2800" dirty="0"/>
          </a:p>
          <a:p>
            <a:pPr lvl="2"/>
            <a:r>
              <a:rPr lang="fr-FR" sz="2800" dirty="0"/>
              <a:t>Seconde : Sociétés et développement durable</a:t>
            </a:r>
          </a:p>
          <a:p>
            <a:pPr lvl="2"/>
            <a:r>
              <a:rPr lang="fr-FR" sz="2800" dirty="0"/>
              <a:t>Première : Territoires de proximité; territoires français et allemand; Union Européenne</a:t>
            </a:r>
          </a:p>
          <a:p>
            <a:pPr lvl="2"/>
            <a:r>
              <a:rPr lang="fr-FR" sz="2800" dirty="0"/>
              <a:t>Terminale : Mondialisation et dynamiques géographiques des territoires</a:t>
            </a:r>
          </a:p>
          <a:p>
            <a:pPr marL="914400" lvl="2" indent="0">
              <a:buNone/>
            </a:pPr>
            <a:endParaRPr lang="fr-FR" sz="2800" dirty="0"/>
          </a:p>
          <a:p>
            <a:r>
              <a:rPr lang="fr-FR" sz="2600" b="1" dirty="0">
                <a:sym typeface="Wingdings" panose="05000000000000000000" pitchFamily="2" charset="2"/>
              </a:rPr>
              <a:t> </a:t>
            </a:r>
            <a:r>
              <a:rPr lang="fr-FR" sz="2600" b="1" dirty="0"/>
              <a:t>Apprentissage de la méthodologie des épreuves de l’</a:t>
            </a:r>
            <a:r>
              <a:rPr lang="fr-FR" sz="2600" b="1" dirty="0" err="1"/>
              <a:t>AbiBac</a:t>
            </a:r>
            <a:r>
              <a:rPr lang="fr-FR" sz="2600" b="1" dirty="0"/>
              <a:t> : composition; étude critique de document; croquis</a:t>
            </a:r>
            <a:endParaRPr lang="fr-FR" sz="2600" dirty="0"/>
          </a:p>
        </p:txBody>
      </p:sp>
    </p:spTree>
    <p:extLst>
      <p:ext uri="{BB962C8B-B14F-4D97-AF65-F5344CB8AC3E}">
        <p14:creationId xmlns:p14="http://schemas.microsoft.com/office/powerpoint/2010/main" val="2258531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FD9067-D555-433F-BBA5-91139F4F5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épreuves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9ED1766-84F5-413A-A52B-2A650C4B4B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b="1" dirty="0"/>
              <a:t>En Terminale</a:t>
            </a:r>
            <a:r>
              <a:rPr lang="fr-FR" sz="2400" dirty="0"/>
              <a:t>: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r-FR" sz="2400" dirty="0"/>
              <a:t> épreuves </a:t>
            </a:r>
            <a:r>
              <a:rPr lang="fr-FR" sz="2400" b="1" dirty="0"/>
              <a:t>en cours de formation </a:t>
            </a:r>
            <a:r>
              <a:rPr lang="fr-FR" sz="2400" dirty="0"/>
              <a:t>en</a:t>
            </a:r>
          </a:p>
          <a:p>
            <a:pPr marL="268288" indent="0">
              <a:buNone/>
            </a:pPr>
            <a:r>
              <a:rPr lang="fr-FR" sz="2400" dirty="0"/>
              <a:t>histoire-géographie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r-FR" sz="2400" dirty="0"/>
              <a:t> trois épreuves </a:t>
            </a:r>
            <a:r>
              <a:rPr lang="fr-FR" sz="2400" b="1" dirty="0"/>
              <a:t>en fin de Terminale: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400" dirty="0"/>
              <a:t> Un écrit de 5 heures en histoire-géographie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400" dirty="0"/>
              <a:t> Un écrit en de 5 heures en allemand (analyse de texte littéraire ou non-littéraire)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400" dirty="0"/>
              <a:t> Un oral de 30 minutes en allemand (analyse de texte littéraire ou non-littéraire)</a:t>
            </a:r>
          </a:p>
          <a:p>
            <a:pPr>
              <a:buFontTx/>
              <a:buChar char="-"/>
            </a:pPr>
            <a:endParaRPr lang="fr-FR" sz="2400" dirty="0"/>
          </a:p>
          <a:p>
            <a:endParaRPr lang="fr-FR" sz="24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DA55EF0-882A-4FED-B75E-C462A56524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5" t="16432" r="10909" b="17441"/>
          <a:stretch/>
        </p:blipFill>
        <p:spPr>
          <a:xfrm>
            <a:off x="6428509" y="681037"/>
            <a:ext cx="5347856" cy="2564256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5781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83DE67-D053-48B7-989B-5FA9544E1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Pour quels élèves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4E3AC1D-05F4-4517-96CD-28D0737D53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fr-FR" sz="2400" dirty="0"/>
              <a:t> Élèves intéressés par la langue et par la </a:t>
            </a:r>
          </a:p>
          <a:p>
            <a:pPr marL="268288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2400" dirty="0"/>
              <a:t>culture allemandes,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r-FR" sz="2400" dirty="0"/>
              <a:t> d’un niveau général solide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fr-FR" sz="2400" dirty="0"/>
              <a:t> capables d’assumer une plus lourde charge de </a:t>
            </a:r>
          </a:p>
          <a:p>
            <a:pPr marL="176213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2400" dirty="0"/>
              <a:t>travail et qui aiment s’investir dans l’apprentissage,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fr-FR" sz="2400" dirty="0"/>
              <a:t> désireux de s’engager dans un programme </a:t>
            </a:r>
          </a:p>
          <a:p>
            <a:pPr marL="176213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2400" dirty="0"/>
              <a:t>exigeant et stimulant</a:t>
            </a:r>
          </a:p>
          <a:p>
            <a:pPr marL="176213" indent="-176213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fr-FR" sz="2400" dirty="0"/>
              <a:t> prêts à participer à des programmes de mobilité</a:t>
            </a:r>
          </a:p>
          <a:p>
            <a:endParaRPr lang="fr-FR" sz="2400" dirty="0"/>
          </a:p>
          <a:p>
            <a:endParaRPr lang="fr-FR" sz="24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9E5C2AE-1251-490B-8345-D8392CC5D83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613" y="490697"/>
            <a:ext cx="3470182" cy="422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767036"/>
      </p:ext>
    </p:extLst>
  </p:cSld>
  <p:clrMapOvr>
    <a:masterClrMapping/>
  </p:clrMapOvr>
</p:sld>
</file>

<file path=ppt/theme/theme1.xml><?xml version="1.0" encoding="utf-8"?>
<a:theme xmlns:a="http://schemas.openxmlformats.org/drawingml/2006/main" name="Rétrospective">
  <a:themeElements>
    <a:clrScheme name="Rétrospectiv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étrospectiv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étrospectiv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TM02900769[[fn=Rétrospective]]</Template>
  <TotalTime>344</TotalTime>
  <Words>607</Words>
  <Application>Microsoft Office PowerPoint</Application>
  <PresentationFormat>Grand écran</PresentationFormat>
  <Paragraphs>92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Courier New</vt:lpstr>
      <vt:lpstr>Wingdings</vt:lpstr>
      <vt:lpstr>Rétrospective</vt:lpstr>
      <vt:lpstr>Journée Portes Ouvertes Abibac</vt:lpstr>
      <vt:lpstr>Qu’est-ce que l’Abibac?</vt:lpstr>
      <vt:lpstr>Programme en allemand</vt:lpstr>
      <vt:lpstr>Présentation PowerPoint</vt:lpstr>
      <vt:lpstr>Projets</vt:lpstr>
      <vt:lpstr>Programme en Histoire et géographie</vt:lpstr>
      <vt:lpstr>Présentation PowerPoint</vt:lpstr>
      <vt:lpstr>Les épreuves</vt:lpstr>
      <vt:lpstr>Pour quels élèves ?</vt:lpstr>
      <vt:lpstr>Candidatures</vt:lpstr>
      <vt:lpstr>Présentation PowerPoint</vt:lpstr>
      <vt:lpstr>En savoir plus…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Journée Portes Ouvertes Abibac</dc:title>
  <dc:creator>Emmanuelle</dc:creator>
  <cp:lastModifiedBy>g.delatouche</cp:lastModifiedBy>
  <cp:revision>135</cp:revision>
  <dcterms:created xsi:type="dcterms:W3CDTF">2017-12-10T09:11:13Z</dcterms:created>
  <dcterms:modified xsi:type="dcterms:W3CDTF">2020-01-27T16:12:16Z</dcterms:modified>
</cp:coreProperties>
</file>