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71" r:id="rId4"/>
    <p:sldId id="270" r:id="rId5"/>
    <p:sldId id="259" r:id="rId6"/>
    <p:sldId id="260" r:id="rId7"/>
    <p:sldId id="261" r:id="rId8"/>
    <p:sldId id="262" r:id="rId9"/>
    <p:sldId id="263" r:id="rId10"/>
    <p:sldId id="264" r:id="rId11"/>
    <p:sldId id="265" r:id="rId12"/>
    <p:sldId id="266" r:id="rId13"/>
    <p:sldId id="267" r:id="rId14"/>
    <p:sldId id="268" r:id="rId15"/>
    <p:sldId id="269" r:id="rId1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8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13" autoAdjust="0"/>
    <p:restoredTop sz="94660"/>
  </p:normalViewPr>
  <p:slideViewPr>
    <p:cSldViewPr>
      <p:cViewPr varScale="1">
        <p:scale>
          <a:sx n="106" d="100"/>
          <a:sy n="106" d="100"/>
        </p:scale>
        <p:origin x="-16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138F70-5410-4D2D-88F7-DD81DDF2DAF0}" type="datetimeFigureOut">
              <a:rPr lang="en-GB" smtClean="0"/>
              <a:pPr/>
              <a:t>05/04/2018</a:t>
            </a:fld>
            <a:endParaRPr lang="en-GB" dirty="0"/>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E18062-BD91-492C-BD3C-988AB3A2223C}" type="slidenum">
              <a:rPr lang="en-GB" smtClean="0"/>
              <a:pPr/>
              <a:t>‹N°›</a:t>
            </a:fld>
            <a:endParaRPr lang="en-GB" dirty="0"/>
          </a:p>
        </p:txBody>
      </p:sp>
    </p:spTree>
    <p:extLst>
      <p:ext uri="{BB962C8B-B14F-4D97-AF65-F5344CB8AC3E}">
        <p14:creationId xmlns="" xmlns:p14="http://schemas.microsoft.com/office/powerpoint/2010/main" val="3953254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E4E18062-BD91-492C-BD3C-988AB3A2223C}" type="slidenum">
              <a:rPr lang="en-GB" smtClean="0"/>
              <a:pPr/>
              <a:t>2</a:t>
            </a:fld>
            <a:endParaRPr lang="en-GB" dirty="0"/>
          </a:p>
        </p:txBody>
      </p:sp>
    </p:spTree>
    <p:extLst>
      <p:ext uri="{BB962C8B-B14F-4D97-AF65-F5344CB8AC3E}">
        <p14:creationId xmlns="" xmlns:p14="http://schemas.microsoft.com/office/powerpoint/2010/main" val="421937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Les </a:t>
            </a:r>
            <a:r>
              <a:rPr lang="fr-FR" sz="1200" i="1" dirty="0"/>
              <a:t>juments de Diomède</a:t>
            </a:r>
            <a:r>
              <a:rPr lang="fr-FR" sz="1200" dirty="0"/>
              <a:t> sont des juments carnivores que le roi de Thrace, Diomède, nourrit avec la chair de ses hôtes.  Héraclès amène avec lui plusieurs jeunes gens pour l'aider, dont Abdère, son compagnon. Abdère est tué par l'une des juments et c'est pour le venger qu'Héraclès jette Diomède à ses propres juments.. Une fois leur maître dévoré, les animaux deviennent dociles et Héraclès les mène au roi Eurysthée, à Argos.</a:t>
            </a:r>
          </a:p>
          <a:p>
            <a:endParaRPr lang="en-GB" dirty="0"/>
          </a:p>
        </p:txBody>
      </p:sp>
      <p:sp>
        <p:nvSpPr>
          <p:cNvPr id="4" name="Espace réservé du numéro de diapositive 3"/>
          <p:cNvSpPr>
            <a:spLocks noGrp="1"/>
          </p:cNvSpPr>
          <p:nvPr>
            <p:ph type="sldNum" sz="quarter" idx="10"/>
          </p:nvPr>
        </p:nvSpPr>
        <p:spPr/>
        <p:txBody>
          <a:bodyPr/>
          <a:lstStyle/>
          <a:p>
            <a:fld id="{E4E18062-BD91-492C-BD3C-988AB3A2223C}" type="slidenum">
              <a:rPr lang="en-GB" smtClean="0"/>
              <a:pPr/>
              <a:t>11</a:t>
            </a:fld>
            <a:endParaRPr lang="en-GB"/>
          </a:p>
        </p:txBody>
      </p:sp>
    </p:spTree>
    <p:extLst>
      <p:ext uri="{BB962C8B-B14F-4D97-AF65-F5344CB8AC3E}">
        <p14:creationId xmlns="" xmlns:p14="http://schemas.microsoft.com/office/powerpoint/2010/main" val="3304985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9430CB84-91C5-44C7-9F39-83675D1DF37E}" type="datetime1">
              <a:rPr lang="fr-FR" smtClean="0"/>
              <a:pPr/>
              <a:t>05/04/2018</a:t>
            </a:fld>
            <a:endParaRPr lang="fr-FR" dirty="0"/>
          </a:p>
        </p:txBody>
      </p:sp>
      <p:sp>
        <p:nvSpPr>
          <p:cNvPr id="5" name="Espace réservé du pied de page 4"/>
          <p:cNvSpPr>
            <a:spLocks noGrp="1"/>
          </p:cNvSpPr>
          <p:nvPr>
            <p:ph type="ftr" sz="quarter" idx="11"/>
          </p:nvPr>
        </p:nvSpPr>
        <p:spPr/>
        <p:txBody>
          <a:bodyPr/>
          <a:lstStyle/>
          <a:p>
            <a:r>
              <a:rPr lang="fr-FR"/>
              <a:t>STANISLAS AUDRAS</a:t>
            </a:r>
            <a:endParaRPr lang="fr-FR" dirty="0"/>
          </a:p>
        </p:txBody>
      </p:sp>
      <p:sp>
        <p:nvSpPr>
          <p:cNvPr id="6" name="Espace réservé du numéro de diapositive 5"/>
          <p:cNvSpPr>
            <a:spLocks noGrp="1"/>
          </p:cNvSpPr>
          <p:nvPr>
            <p:ph type="sldNum" sz="quarter" idx="12"/>
          </p:nvPr>
        </p:nvSpPr>
        <p:spPr/>
        <p:txBody>
          <a:bodyPr/>
          <a:lstStyle/>
          <a:p>
            <a:fld id="{98759C5F-E7AE-4DF1-921F-293CF847578A}" type="slidenum">
              <a:rPr lang="fr-FR" smtClean="0"/>
              <a:pPr/>
              <a:t>‹N°›</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AFE8082-9086-493B-BB37-588CC0B9DA3D}" type="datetime1">
              <a:rPr lang="fr-FR" smtClean="0"/>
              <a:pPr/>
              <a:t>05/04/2018</a:t>
            </a:fld>
            <a:endParaRPr lang="fr-FR" dirty="0"/>
          </a:p>
        </p:txBody>
      </p:sp>
      <p:sp>
        <p:nvSpPr>
          <p:cNvPr id="5" name="Espace réservé du pied de page 4"/>
          <p:cNvSpPr>
            <a:spLocks noGrp="1"/>
          </p:cNvSpPr>
          <p:nvPr>
            <p:ph type="ftr" sz="quarter" idx="11"/>
          </p:nvPr>
        </p:nvSpPr>
        <p:spPr/>
        <p:txBody>
          <a:bodyPr/>
          <a:lstStyle/>
          <a:p>
            <a:r>
              <a:rPr lang="fr-FR"/>
              <a:t>STANISLAS AUDRAS</a:t>
            </a:r>
            <a:endParaRPr lang="fr-FR" dirty="0"/>
          </a:p>
        </p:txBody>
      </p:sp>
      <p:sp>
        <p:nvSpPr>
          <p:cNvPr id="6" name="Espace réservé du numéro de diapositive 5"/>
          <p:cNvSpPr>
            <a:spLocks noGrp="1"/>
          </p:cNvSpPr>
          <p:nvPr>
            <p:ph type="sldNum" sz="quarter" idx="12"/>
          </p:nvPr>
        </p:nvSpPr>
        <p:spPr/>
        <p:txBody>
          <a:bodyPr/>
          <a:lstStyle/>
          <a:p>
            <a:fld id="{98759C5F-E7AE-4DF1-921F-293CF847578A}"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26895BC-6205-4AAE-A6DE-F0D103C5AE3B}" type="datetime1">
              <a:rPr lang="fr-FR" smtClean="0"/>
              <a:pPr/>
              <a:t>05/04/2018</a:t>
            </a:fld>
            <a:endParaRPr lang="fr-FR" dirty="0"/>
          </a:p>
        </p:txBody>
      </p:sp>
      <p:sp>
        <p:nvSpPr>
          <p:cNvPr id="5" name="Espace réservé du pied de page 4"/>
          <p:cNvSpPr>
            <a:spLocks noGrp="1"/>
          </p:cNvSpPr>
          <p:nvPr>
            <p:ph type="ftr" sz="quarter" idx="11"/>
          </p:nvPr>
        </p:nvSpPr>
        <p:spPr/>
        <p:txBody>
          <a:bodyPr/>
          <a:lstStyle/>
          <a:p>
            <a:r>
              <a:rPr lang="fr-FR"/>
              <a:t>STANISLAS AUDRAS</a:t>
            </a:r>
            <a:endParaRPr lang="fr-FR" dirty="0"/>
          </a:p>
        </p:txBody>
      </p:sp>
      <p:sp>
        <p:nvSpPr>
          <p:cNvPr id="6" name="Espace réservé du numéro de diapositive 5"/>
          <p:cNvSpPr>
            <a:spLocks noGrp="1"/>
          </p:cNvSpPr>
          <p:nvPr>
            <p:ph type="sldNum" sz="quarter" idx="12"/>
          </p:nvPr>
        </p:nvSpPr>
        <p:spPr/>
        <p:txBody>
          <a:bodyPr/>
          <a:lstStyle/>
          <a:p>
            <a:fld id="{98759C5F-E7AE-4DF1-921F-293CF847578A}"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1"/>
            </a:lvl1pPr>
          </a:lstStyle>
          <a:p>
            <a:r>
              <a:rPr lang="fr-FR" dirty="0"/>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80FF8BE-B990-4B5B-9C25-4C6E5E469D94}" type="datetime1">
              <a:rPr lang="fr-FR" smtClean="0"/>
              <a:pPr/>
              <a:t>05/04/2018</a:t>
            </a:fld>
            <a:endParaRPr lang="fr-FR" dirty="0"/>
          </a:p>
        </p:txBody>
      </p:sp>
      <p:sp>
        <p:nvSpPr>
          <p:cNvPr id="5" name="Espace réservé du pied de page 4"/>
          <p:cNvSpPr>
            <a:spLocks noGrp="1"/>
          </p:cNvSpPr>
          <p:nvPr>
            <p:ph type="ftr" sz="quarter" idx="11"/>
          </p:nvPr>
        </p:nvSpPr>
        <p:spPr/>
        <p:txBody>
          <a:bodyPr/>
          <a:lstStyle/>
          <a:p>
            <a:r>
              <a:rPr lang="fr-FR"/>
              <a:t>STANISLAS AUDRAS</a:t>
            </a:r>
            <a:endParaRPr lang="fr-FR" dirty="0"/>
          </a:p>
        </p:txBody>
      </p:sp>
      <p:sp>
        <p:nvSpPr>
          <p:cNvPr id="6" name="Espace réservé du numéro de diapositive 5"/>
          <p:cNvSpPr>
            <a:spLocks noGrp="1"/>
          </p:cNvSpPr>
          <p:nvPr>
            <p:ph type="sldNum" sz="quarter" idx="12"/>
          </p:nvPr>
        </p:nvSpPr>
        <p:spPr/>
        <p:txBody>
          <a:bodyPr/>
          <a:lstStyle/>
          <a:p>
            <a:fld id="{98759C5F-E7AE-4DF1-921F-293CF847578A}" type="slidenum">
              <a:rPr lang="fr-FR" smtClean="0"/>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F65E322F-5B71-4366-AEF9-038B1FC21F33}" type="datetime1">
              <a:rPr lang="fr-FR" smtClean="0"/>
              <a:pPr/>
              <a:t>05/04/2018</a:t>
            </a:fld>
            <a:endParaRPr lang="fr-FR" dirty="0"/>
          </a:p>
        </p:txBody>
      </p:sp>
      <p:sp>
        <p:nvSpPr>
          <p:cNvPr id="5" name="Espace réservé du pied de page 4"/>
          <p:cNvSpPr>
            <a:spLocks noGrp="1"/>
          </p:cNvSpPr>
          <p:nvPr>
            <p:ph type="ftr" sz="quarter" idx="11"/>
          </p:nvPr>
        </p:nvSpPr>
        <p:spPr/>
        <p:txBody>
          <a:bodyPr/>
          <a:lstStyle/>
          <a:p>
            <a:r>
              <a:rPr lang="fr-FR"/>
              <a:t>STANISLAS AUDRAS</a:t>
            </a:r>
            <a:endParaRPr lang="fr-FR" dirty="0"/>
          </a:p>
        </p:txBody>
      </p:sp>
      <p:sp>
        <p:nvSpPr>
          <p:cNvPr id="6" name="Espace réservé du numéro de diapositive 5"/>
          <p:cNvSpPr>
            <a:spLocks noGrp="1"/>
          </p:cNvSpPr>
          <p:nvPr>
            <p:ph type="sldNum" sz="quarter" idx="12"/>
          </p:nvPr>
        </p:nvSpPr>
        <p:spPr/>
        <p:txBody>
          <a:bodyPr/>
          <a:lstStyle/>
          <a:p>
            <a:fld id="{98759C5F-E7AE-4DF1-921F-293CF847578A}" type="slidenum">
              <a:rPr lang="fr-FR" smtClean="0"/>
              <a:pPr/>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04F051E5-5F7D-4515-A838-87E251824E24}" type="datetime1">
              <a:rPr lang="fr-FR" smtClean="0"/>
              <a:pPr/>
              <a:t>05/04/2018</a:t>
            </a:fld>
            <a:endParaRPr lang="fr-FR" dirty="0"/>
          </a:p>
        </p:txBody>
      </p:sp>
      <p:sp>
        <p:nvSpPr>
          <p:cNvPr id="6" name="Espace réservé du pied de page 5"/>
          <p:cNvSpPr>
            <a:spLocks noGrp="1"/>
          </p:cNvSpPr>
          <p:nvPr>
            <p:ph type="ftr" sz="quarter" idx="11"/>
          </p:nvPr>
        </p:nvSpPr>
        <p:spPr/>
        <p:txBody>
          <a:bodyPr/>
          <a:lstStyle/>
          <a:p>
            <a:r>
              <a:rPr lang="fr-FR"/>
              <a:t>STANISLAS AUDRAS</a:t>
            </a:r>
            <a:endParaRPr lang="fr-FR" dirty="0"/>
          </a:p>
        </p:txBody>
      </p:sp>
      <p:sp>
        <p:nvSpPr>
          <p:cNvPr id="7" name="Espace réservé du numéro de diapositive 6"/>
          <p:cNvSpPr>
            <a:spLocks noGrp="1"/>
          </p:cNvSpPr>
          <p:nvPr>
            <p:ph type="sldNum" sz="quarter" idx="12"/>
          </p:nvPr>
        </p:nvSpPr>
        <p:spPr/>
        <p:txBody>
          <a:bodyPr/>
          <a:lstStyle/>
          <a:p>
            <a:fld id="{98759C5F-E7AE-4DF1-921F-293CF847578A}" type="slidenum">
              <a:rPr lang="fr-FR" smtClean="0"/>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C91ADBE6-DDF3-4C25-80AF-65E660B6DD6D}" type="datetime1">
              <a:rPr lang="fr-FR" smtClean="0"/>
              <a:pPr/>
              <a:t>05/04/2018</a:t>
            </a:fld>
            <a:endParaRPr lang="fr-FR" dirty="0"/>
          </a:p>
        </p:txBody>
      </p:sp>
      <p:sp>
        <p:nvSpPr>
          <p:cNvPr id="8" name="Espace réservé du pied de page 7"/>
          <p:cNvSpPr>
            <a:spLocks noGrp="1"/>
          </p:cNvSpPr>
          <p:nvPr>
            <p:ph type="ftr" sz="quarter" idx="11"/>
          </p:nvPr>
        </p:nvSpPr>
        <p:spPr/>
        <p:txBody>
          <a:bodyPr/>
          <a:lstStyle/>
          <a:p>
            <a:r>
              <a:rPr lang="fr-FR"/>
              <a:t>STANISLAS AUDRAS</a:t>
            </a:r>
            <a:endParaRPr lang="fr-FR" dirty="0"/>
          </a:p>
        </p:txBody>
      </p:sp>
      <p:sp>
        <p:nvSpPr>
          <p:cNvPr id="9" name="Espace réservé du numéro de diapositive 8"/>
          <p:cNvSpPr>
            <a:spLocks noGrp="1"/>
          </p:cNvSpPr>
          <p:nvPr>
            <p:ph type="sldNum" sz="quarter" idx="12"/>
          </p:nvPr>
        </p:nvSpPr>
        <p:spPr/>
        <p:txBody>
          <a:bodyPr/>
          <a:lstStyle/>
          <a:p>
            <a:fld id="{98759C5F-E7AE-4DF1-921F-293CF847578A}" type="slidenum">
              <a:rPr lang="fr-FR" smtClean="0"/>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1EE5CC19-611C-4609-9577-E138340077C3}" type="datetime1">
              <a:rPr lang="fr-FR" smtClean="0"/>
              <a:pPr/>
              <a:t>05/04/2018</a:t>
            </a:fld>
            <a:endParaRPr lang="fr-FR" dirty="0"/>
          </a:p>
        </p:txBody>
      </p:sp>
      <p:sp>
        <p:nvSpPr>
          <p:cNvPr id="4" name="Espace réservé du pied de page 3"/>
          <p:cNvSpPr>
            <a:spLocks noGrp="1"/>
          </p:cNvSpPr>
          <p:nvPr>
            <p:ph type="ftr" sz="quarter" idx="11"/>
          </p:nvPr>
        </p:nvSpPr>
        <p:spPr/>
        <p:txBody>
          <a:bodyPr/>
          <a:lstStyle/>
          <a:p>
            <a:r>
              <a:rPr lang="fr-FR"/>
              <a:t>STANISLAS AUDRAS</a:t>
            </a:r>
            <a:endParaRPr lang="fr-FR" dirty="0"/>
          </a:p>
        </p:txBody>
      </p:sp>
      <p:sp>
        <p:nvSpPr>
          <p:cNvPr id="5" name="Espace réservé du numéro de diapositive 4"/>
          <p:cNvSpPr>
            <a:spLocks noGrp="1"/>
          </p:cNvSpPr>
          <p:nvPr>
            <p:ph type="sldNum" sz="quarter" idx="12"/>
          </p:nvPr>
        </p:nvSpPr>
        <p:spPr/>
        <p:txBody>
          <a:bodyPr/>
          <a:lstStyle/>
          <a:p>
            <a:fld id="{98759C5F-E7AE-4DF1-921F-293CF847578A}"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4C4B9E9-810A-4246-967A-97071BD95AE1}" type="datetime1">
              <a:rPr lang="fr-FR" smtClean="0"/>
              <a:pPr/>
              <a:t>05/04/2018</a:t>
            </a:fld>
            <a:endParaRPr lang="fr-FR" dirty="0"/>
          </a:p>
        </p:txBody>
      </p:sp>
      <p:sp>
        <p:nvSpPr>
          <p:cNvPr id="3" name="Espace réservé du pied de page 2"/>
          <p:cNvSpPr>
            <a:spLocks noGrp="1"/>
          </p:cNvSpPr>
          <p:nvPr>
            <p:ph type="ftr" sz="quarter" idx="11"/>
          </p:nvPr>
        </p:nvSpPr>
        <p:spPr/>
        <p:txBody>
          <a:bodyPr/>
          <a:lstStyle/>
          <a:p>
            <a:r>
              <a:rPr lang="fr-FR"/>
              <a:t>STANISLAS AUDRAS</a:t>
            </a:r>
            <a:endParaRPr lang="fr-FR" dirty="0"/>
          </a:p>
        </p:txBody>
      </p:sp>
      <p:sp>
        <p:nvSpPr>
          <p:cNvPr id="4" name="Espace réservé du numéro de diapositive 3"/>
          <p:cNvSpPr>
            <a:spLocks noGrp="1"/>
          </p:cNvSpPr>
          <p:nvPr>
            <p:ph type="sldNum" sz="quarter" idx="12"/>
          </p:nvPr>
        </p:nvSpPr>
        <p:spPr/>
        <p:txBody>
          <a:bodyPr/>
          <a:lstStyle/>
          <a:p>
            <a:fld id="{98759C5F-E7AE-4DF1-921F-293CF847578A}"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5DDDBC66-FCC2-4091-886A-87AC69E98C2C}" type="datetime1">
              <a:rPr lang="fr-FR" smtClean="0"/>
              <a:pPr/>
              <a:t>05/04/2018</a:t>
            </a:fld>
            <a:endParaRPr lang="fr-FR" dirty="0"/>
          </a:p>
        </p:txBody>
      </p:sp>
      <p:sp>
        <p:nvSpPr>
          <p:cNvPr id="6" name="Espace réservé du pied de page 5"/>
          <p:cNvSpPr>
            <a:spLocks noGrp="1"/>
          </p:cNvSpPr>
          <p:nvPr>
            <p:ph type="ftr" sz="quarter" idx="11"/>
          </p:nvPr>
        </p:nvSpPr>
        <p:spPr/>
        <p:txBody>
          <a:bodyPr/>
          <a:lstStyle/>
          <a:p>
            <a:r>
              <a:rPr lang="fr-FR"/>
              <a:t>STANISLAS AUDRAS</a:t>
            </a:r>
            <a:endParaRPr lang="fr-FR" dirty="0"/>
          </a:p>
        </p:txBody>
      </p:sp>
      <p:sp>
        <p:nvSpPr>
          <p:cNvPr id="7" name="Espace réservé du numéro de diapositive 6"/>
          <p:cNvSpPr>
            <a:spLocks noGrp="1"/>
          </p:cNvSpPr>
          <p:nvPr>
            <p:ph type="sldNum" sz="quarter" idx="12"/>
          </p:nvPr>
        </p:nvSpPr>
        <p:spPr/>
        <p:txBody>
          <a:bodyPr/>
          <a:lstStyle/>
          <a:p>
            <a:fld id="{98759C5F-E7AE-4DF1-921F-293CF847578A}" type="slidenum">
              <a:rPr lang="fr-FR" smtClean="0"/>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F911A775-93FE-40F2-838E-EE04CC929E1B}" type="datetime1">
              <a:rPr lang="fr-FR" smtClean="0"/>
              <a:pPr/>
              <a:t>05/04/2018</a:t>
            </a:fld>
            <a:endParaRPr lang="fr-FR" dirty="0"/>
          </a:p>
        </p:txBody>
      </p:sp>
      <p:sp>
        <p:nvSpPr>
          <p:cNvPr id="6" name="Espace réservé du pied de page 5"/>
          <p:cNvSpPr>
            <a:spLocks noGrp="1"/>
          </p:cNvSpPr>
          <p:nvPr>
            <p:ph type="ftr" sz="quarter" idx="11"/>
          </p:nvPr>
        </p:nvSpPr>
        <p:spPr/>
        <p:txBody>
          <a:bodyPr/>
          <a:lstStyle/>
          <a:p>
            <a:r>
              <a:rPr lang="fr-FR"/>
              <a:t>STANISLAS AUDRAS</a:t>
            </a:r>
            <a:endParaRPr lang="fr-FR" dirty="0"/>
          </a:p>
        </p:txBody>
      </p:sp>
      <p:sp>
        <p:nvSpPr>
          <p:cNvPr id="7" name="Espace réservé du numéro de diapositive 6"/>
          <p:cNvSpPr>
            <a:spLocks noGrp="1"/>
          </p:cNvSpPr>
          <p:nvPr>
            <p:ph type="sldNum" sz="quarter" idx="12"/>
          </p:nvPr>
        </p:nvSpPr>
        <p:spPr/>
        <p:txBody>
          <a:bodyPr/>
          <a:lstStyle/>
          <a:p>
            <a:fld id="{98759C5F-E7AE-4DF1-921F-293CF847578A}" type="slidenum">
              <a:rPr lang="fr-FR" smtClean="0"/>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5D78EC-A06C-47AE-A969-7631095DA4DD}" type="datetime1">
              <a:rPr lang="fr-FR" smtClean="0"/>
              <a:pPr/>
              <a:t>05/04/2018</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STANISLAS AUDRAS</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759C5F-E7AE-4DF1-921F-293CF847578A}" type="slidenum">
              <a:rPr lang="fr-FR" smtClean="0"/>
              <a:pPr/>
              <a:t>‹N°›</a:t>
            </a:fld>
            <a:endParaRPr lang="fr-FR" dirty="0"/>
          </a:p>
        </p:txBody>
      </p:sp>
      <p:cxnSp>
        <p:nvCxnSpPr>
          <p:cNvPr id="8" name="Connecteur droit 7">
            <a:extLst>
              <a:ext uri="{FF2B5EF4-FFF2-40B4-BE49-F238E27FC236}">
                <a16:creationId xmlns="" xmlns:a16="http://schemas.microsoft.com/office/drawing/2014/main" id="{81F6C8A7-12EA-4A60-A1FC-0EF7604A0B86}"/>
              </a:ext>
            </a:extLst>
          </p:cNvPr>
          <p:cNvCxnSpPr/>
          <p:nvPr userDrawn="1"/>
        </p:nvCxnSpPr>
        <p:spPr>
          <a:xfrm>
            <a:off x="0" y="44624"/>
            <a:ext cx="9144000" cy="0"/>
          </a:xfrm>
          <a:prstGeom prst="line">
            <a:avLst/>
          </a:prstGeom>
          <a:ln w="57150"/>
          <a:effectLst>
            <a:outerShdw blurRad="50800" dist="38100" dir="5400000" algn="t"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9" name="Connecteur droit 8">
            <a:extLst>
              <a:ext uri="{FF2B5EF4-FFF2-40B4-BE49-F238E27FC236}">
                <a16:creationId xmlns="" xmlns:a16="http://schemas.microsoft.com/office/drawing/2014/main" id="{92CEB6E7-F31F-4263-BB63-5F27B436CADE}"/>
              </a:ext>
            </a:extLst>
          </p:cNvPr>
          <p:cNvCxnSpPr>
            <a:cxnSpLocks/>
          </p:cNvCxnSpPr>
          <p:nvPr userDrawn="1"/>
        </p:nvCxnSpPr>
        <p:spPr>
          <a:xfrm>
            <a:off x="9105014" y="44623"/>
            <a:ext cx="886" cy="6813377"/>
          </a:xfrm>
          <a:prstGeom prst="line">
            <a:avLst/>
          </a:prstGeom>
          <a:ln w="57150"/>
          <a:effectLst>
            <a:outerShdw blurRad="50800" dist="38100" dir="5400000" algn="t"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10" name="Connecteur droit 9">
            <a:extLst>
              <a:ext uri="{FF2B5EF4-FFF2-40B4-BE49-F238E27FC236}">
                <a16:creationId xmlns="" xmlns:a16="http://schemas.microsoft.com/office/drawing/2014/main" id="{2D0253D4-373A-4EB1-BDC1-82B57396E93B}"/>
              </a:ext>
            </a:extLst>
          </p:cNvPr>
          <p:cNvCxnSpPr/>
          <p:nvPr userDrawn="1"/>
        </p:nvCxnSpPr>
        <p:spPr>
          <a:xfrm>
            <a:off x="0" y="6813376"/>
            <a:ext cx="9144000" cy="0"/>
          </a:xfrm>
          <a:prstGeom prst="line">
            <a:avLst/>
          </a:prstGeom>
          <a:ln w="57150"/>
          <a:effectLst>
            <a:outerShdw blurRad="50800" dist="38100" dir="5400000" algn="t"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11" name="Connecteur droit 10">
            <a:extLst>
              <a:ext uri="{FF2B5EF4-FFF2-40B4-BE49-F238E27FC236}">
                <a16:creationId xmlns="" xmlns:a16="http://schemas.microsoft.com/office/drawing/2014/main" id="{35F25D1E-E5D8-45BD-A377-A91D67DC6FB9}"/>
              </a:ext>
            </a:extLst>
          </p:cNvPr>
          <p:cNvCxnSpPr>
            <a:cxnSpLocks/>
          </p:cNvCxnSpPr>
          <p:nvPr userDrawn="1"/>
        </p:nvCxnSpPr>
        <p:spPr>
          <a:xfrm>
            <a:off x="38100" y="0"/>
            <a:ext cx="0" cy="6858000"/>
          </a:xfrm>
          <a:prstGeom prst="line">
            <a:avLst/>
          </a:prstGeom>
          <a:ln w="57150"/>
          <a:effectLst>
            <a:outerShdw blurRad="50800" dist="38100" dir="5400000" algn="t"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340768"/>
            <a:ext cx="7772400" cy="1037977"/>
          </a:xfrm>
        </p:spPr>
        <p:txBody>
          <a:bodyPr/>
          <a:lstStyle/>
          <a:p>
            <a:r>
              <a:rPr lang="fr-FR" dirty="0"/>
              <a:t>Les 12 travaux d’Héraclès</a:t>
            </a:r>
          </a:p>
        </p:txBody>
      </p:sp>
      <p:pic>
        <p:nvPicPr>
          <p:cNvPr id="11266" name="Picture 2" descr="https://latinews1.files.wordpress.com/2014/01/12-travaux.jpg"/>
          <p:cNvPicPr>
            <a:picLocks noChangeAspect="1" noChangeArrowheads="1"/>
          </p:cNvPicPr>
          <p:nvPr/>
        </p:nvPicPr>
        <p:blipFill>
          <a:blip r:embed="rId2" cstate="print"/>
          <a:srcRect/>
          <a:stretch>
            <a:fillRect/>
          </a:stretch>
        </p:blipFill>
        <p:spPr bwMode="auto">
          <a:xfrm>
            <a:off x="2799497" y="2492896"/>
            <a:ext cx="3545007" cy="2160240"/>
          </a:xfrm>
          <a:prstGeom prst="rect">
            <a:avLst/>
          </a:prstGeom>
          <a:noFill/>
        </p:spPr>
      </p:pic>
      <p:sp>
        <p:nvSpPr>
          <p:cNvPr id="3" name="Espace réservé du pied de page 2">
            <a:extLst>
              <a:ext uri="{FF2B5EF4-FFF2-40B4-BE49-F238E27FC236}">
                <a16:creationId xmlns="" xmlns:a16="http://schemas.microsoft.com/office/drawing/2014/main" id="{CB2E9AAE-1081-41C3-9666-D6DCC15DA30F}"/>
              </a:ext>
            </a:extLst>
          </p:cNvPr>
          <p:cNvSpPr>
            <a:spLocks noGrp="1"/>
          </p:cNvSpPr>
          <p:nvPr>
            <p:ph type="ftr" sz="quarter" idx="11"/>
          </p:nvPr>
        </p:nvSpPr>
        <p:spPr/>
        <p:txBody>
          <a:bodyPr/>
          <a:lstStyle/>
          <a:p>
            <a:r>
              <a:rPr lang="fr-FR"/>
              <a:t>STANISLAS AUDRAS</a:t>
            </a:r>
            <a:endParaRPr lang="fr-FR" dirty="0"/>
          </a:p>
        </p:txBody>
      </p:sp>
      <p:sp>
        <p:nvSpPr>
          <p:cNvPr id="4" name="Espace réservé du numéro de diapositive 3">
            <a:extLst>
              <a:ext uri="{FF2B5EF4-FFF2-40B4-BE49-F238E27FC236}">
                <a16:creationId xmlns="" xmlns:a16="http://schemas.microsoft.com/office/drawing/2014/main" id="{19DFF78E-1F82-4C53-BFEB-8E387A9B8257}"/>
              </a:ext>
            </a:extLst>
          </p:cNvPr>
          <p:cNvSpPr>
            <a:spLocks noGrp="1"/>
          </p:cNvSpPr>
          <p:nvPr>
            <p:ph type="sldNum" sz="quarter" idx="12"/>
          </p:nvPr>
        </p:nvSpPr>
        <p:spPr/>
        <p:txBody>
          <a:bodyPr/>
          <a:lstStyle/>
          <a:p>
            <a:fld id="{98759C5F-E7AE-4DF1-921F-293CF847578A}" type="slidenum">
              <a:rPr lang="fr-FR" smtClean="0"/>
              <a:pPr/>
              <a:t>1</a:t>
            </a:fld>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32482"/>
            <a:ext cx="8579296" cy="1162050"/>
          </a:xfrm>
        </p:spPr>
        <p:txBody>
          <a:bodyPr>
            <a:normAutofit fontScale="90000"/>
          </a:bodyPr>
          <a:lstStyle/>
          <a:p>
            <a:pPr algn="ctr"/>
            <a:r>
              <a:rPr lang="fr-FR" sz="6000" dirty="0"/>
              <a:t>VII- Le taureau de Minos</a:t>
            </a:r>
            <a:r>
              <a:rPr lang="fr-FR" dirty="0"/>
              <a:t/>
            </a:r>
            <a:br>
              <a:rPr lang="fr-FR" dirty="0"/>
            </a:br>
            <a:endParaRPr lang="fr-FR" dirty="0"/>
          </a:p>
        </p:txBody>
      </p:sp>
      <p:sp>
        <p:nvSpPr>
          <p:cNvPr id="3" name="Espace réservé du contenu 2"/>
          <p:cNvSpPr>
            <a:spLocks noGrp="1"/>
          </p:cNvSpPr>
          <p:nvPr>
            <p:ph idx="1"/>
          </p:nvPr>
        </p:nvSpPr>
        <p:spPr>
          <a:xfrm>
            <a:off x="3178696" y="2338835"/>
            <a:ext cx="5868144" cy="2533650"/>
          </a:xfrm>
        </p:spPr>
        <p:txBody>
          <a:bodyPr>
            <a:normAutofit/>
          </a:bodyPr>
          <a:lstStyle/>
          <a:p>
            <a:pPr algn="just">
              <a:buClr>
                <a:schemeClr val="accent5">
                  <a:lumMod val="75000"/>
                </a:schemeClr>
              </a:buClr>
            </a:pPr>
            <a:r>
              <a:rPr lang="fr-FR" sz="2000" dirty="0"/>
              <a:t> Héraclès sauta sur lui et en lui saisissant les cornes. </a:t>
            </a:r>
          </a:p>
          <a:p>
            <a:pPr>
              <a:buClr>
                <a:schemeClr val="accent5">
                  <a:lumMod val="75000"/>
                </a:schemeClr>
              </a:buClr>
            </a:pPr>
            <a:r>
              <a:rPr lang="fr-FR" sz="2000" dirty="0"/>
              <a:t>Il revint en Grèce sur le dos de l'animal à travers la mer qui sépare la  Crète de Tyrinthe en Argolide, dont le roi est Eurysthée. </a:t>
            </a:r>
          </a:p>
          <a:p>
            <a:pPr algn="just">
              <a:buClr>
                <a:schemeClr val="accent5">
                  <a:lumMod val="75000"/>
                </a:schemeClr>
              </a:buClr>
            </a:pPr>
            <a:r>
              <a:rPr lang="fr-FR" sz="2000" dirty="0"/>
              <a:t>Celui-ci, ayant vu l'animal, le relâcha .</a:t>
            </a:r>
          </a:p>
        </p:txBody>
      </p:sp>
      <p:pic>
        <p:nvPicPr>
          <p:cNvPr id="19458" name="Picture 2" descr="http://12travauxhercule.d-t-x.com/images/illustrations/page07taureaucretemy.jpg"/>
          <p:cNvPicPr>
            <a:picLocks noChangeAspect="1" noChangeArrowheads="1"/>
          </p:cNvPicPr>
          <p:nvPr/>
        </p:nvPicPr>
        <p:blipFill>
          <a:blip r:embed="rId2" cstate="print"/>
          <a:srcRect/>
          <a:stretch>
            <a:fillRect/>
          </a:stretch>
        </p:blipFill>
        <p:spPr bwMode="auto">
          <a:xfrm>
            <a:off x="345447" y="2237508"/>
            <a:ext cx="2736304" cy="2736304"/>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 xmlns:a16="http://schemas.microsoft.com/office/drawing/2014/main" id="{81BC223D-F85D-4080-BFED-70D01E7D8CA3}"/>
              </a:ext>
            </a:extLst>
          </p:cNvPr>
          <p:cNvSpPr/>
          <p:nvPr/>
        </p:nvSpPr>
        <p:spPr>
          <a:xfrm>
            <a:off x="347278" y="1378327"/>
            <a:ext cx="4584761" cy="369332"/>
          </a:xfrm>
          <a:prstGeom prst="rect">
            <a:avLst/>
          </a:prstGeom>
        </p:spPr>
        <p:txBody>
          <a:bodyPr wrap="square">
            <a:spAutoFit/>
          </a:bodyPr>
          <a:lstStyle/>
          <a:p>
            <a:r>
              <a:rPr lang="fr-FR" b="1" dirty="0">
                <a:solidFill>
                  <a:schemeClr val="accent5">
                    <a:lumMod val="75000"/>
                  </a:schemeClr>
                </a:solidFill>
              </a:rPr>
              <a:t>Mission d’Héraclès: capturer le taureau</a:t>
            </a:r>
          </a:p>
        </p:txBody>
      </p:sp>
      <p:sp>
        <p:nvSpPr>
          <p:cNvPr id="6" name="Espace réservé du pied de page 5">
            <a:extLst>
              <a:ext uri="{FF2B5EF4-FFF2-40B4-BE49-F238E27FC236}">
                <a16:creationId xmlns="" xmlns:a16="http://schemas.microsoft.com/office/drawing/2014/main" id="{35284911-3AE5-4F7D-915D-3E1B822E9E14}"/>
              </a:ext>
            </a:extLst>
          </p:cNvPr>
          <p:cNvSpPr>
            <a:spLocks noGrp="1"/>
          </p:cNvSpPr>
          <p:nvPr>
            <p:ph type="ftr" sz="quarter" idx="11"/>
          </p:nvPr>
        </p:nvSpPr>
        <p:spPr/>
        <p:txBody>
          <a:bodyPr/>
          <a:lstStyle/>
          <a:p>
            <a:r>
              <a:rPr lang="fr-FR"/>
              <a:t>STANISLAS AUDRAS</a:t>
            </a:r>
            <a:endParaRPr lang="fr-FR" dirty="0"/>
          </a:p>
        </p:txBody>
      </p:sp>
      <p:sp>
        <p:nvSpPr>
          <p:cNvPr id="7" name="Espace réservé du numéro de diapositive 6">
            <a:extLst>
              <a:ext uri="{FF2B5EF4-FFF2-40B4-BE49-F238E27FC236}">
                <a16:creationId xmlns="" xmlns:a16="http://schemas.microsoft.com/office/drawing/2014/main" id="{9DFE8AEF-0931-452D-AB04-66BD4BA7041C}"/>
              </a:ext>
            </a:extLst>
          </p:cNvPr>
          <p:cNvSpPr>
            <a:spLocks noGrp="1"/>
          </p:cNvSpPr>
          <p:nvPr>
            <p:ph type="sldNum" sz="quarter" idx="12"/>
          </p:nvPr>
        </p:nvSpPr>
        <p:spPr/>
        <p:txBody>
          <a:bodyPr/>
          <a:lstStyle/>
          <a:p>
            <a:fld id="{98759C5F-E7AE-4DF1-921F-293CF847578A}" type="slidenum">
              <a:rPr lang="fr-FR" smtClean="0"/>
              <a:pPr/>
              <a:t>10</a:t>
            </a:fld>
            <a:endParaRPr lang="fr-F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
            <a:ext cx="9144000" cy="1772815"/>
          </a:xfrm>
        </p:spPr>
        <p:txBody>
          <a:bodyPr>
            <a:normAutofit/>
          </a:bodyPr>
          <a:lstStyle/>
          <a:p>
            <a:pPr algn="ctr"/>
            <a:r>
              <a:rPr lang="fr-FR" sz="5400" dirty="0"/>
              <a:t>VIII- Les juments mangeuses d'hommes de Diomède</a:t>
            </a:r>
          </a:p>
        </p:txBody>
      </p:sp>
      <p:sp>
        <p:nvSpPr>
          <p:cNvPr id="3" name="Espace réservé du contenu 2"/>
          <p:cNvSpPr>
            <a:spLocks noGrp="1"/>
          </p:cNvSpPr>
          <p:nvPr>
            <p:ph idx="1"/>
          </p:nvPr>
        </p:nvSpPr>
        <p:spPr>
          <a:xfrm>
            <a:off x="3707904" y="2221521"/>
            <a:ext cx="5256584" cy="3528392"/>
          </a:xfrm>
        </p:spPr>
        <p:txBody>
          <a:bodyPr>
            <a:normAutofit fontScale="92500"/>
          </a:bodyPr>
          <a:lstStyle/>
          <a:p>
            <a:pPr algn="just">
              <a:buClr>
                <a:srgbClr val="C00000"/>
              </a:buClr>
            </a:pPr>
            <a:r>
              <a:rPr lang="fr-FR" sz="2000" dirty="0"/>
              <a:t>Les juments de Diomède sont  carnivores, le roi  Diomède les nourrit avec la chair de ses hôtes.  </a:t>
            </a:r>
          </a:p>
          <a:p>
            <a:pPr algn="just">
              <a:buClr>
                <a:srgbClr val="C00000"/>
              </a:buClr>
            </a:pPr>
            <a:r>
              <a:rPr lang="fr-FR" sz="2000" dirty="0"/>
              <a:t>Héraclès amène avec lui plusieurs jeunes gens pour l'aider, dont Abdère, son compagnon. </a:t>
            </a:r>
          </a:p>
          <a:p>
            <a:pPr algn="just">
              <a:buClr>
                <a:srgbClr val="C00000"/>
              </a:buClr>
            </a:pPr>
            <a:r>
              <a:rPr lang="fr-FR" sz="2000" dirty="0"/>
              <a:t>Abdère est tué par l'une des juments et c'est pour le venger qu'Héraclès jette Diomède à ses propres juments. </a:t>
            </a:r>
          </a:p>
          <a:p>
            <a:pPr algn="just">
              <a:buClr>
                <a:srgbClr val="C00000"/>
              </a:buClr>
            </a:pPr>
            <a:r>
              <a:rPr lang="fr-FR" sz="2000" dirty="0"/>
              <a:t>Une fois leur maître dévoré, les animaux deviennent dociles et Héraclès les mène à Eurysthée.</a:t>
            </a:r>
          </a:p>
        </p:txBody>
      </p:sp>
      <p:pic>
        <p:nvPicPr>
          <p:cNvPr id="18434" name="Picture 2" descr="https://emerdelac.files.wordpress.com/2010/08/painting-diomedes1.jpg"/>
          <p:cNvPicPr>
            <a:picLocks noChangeAspect="1" noChangeArrowheads="1"/>
          </p:cNvPicPr>
          <p:nvPr/>
        </p:nvPicPr>
        <p:blipFill>
          <a:blip r:embed="rId3" cstate="print"/>
          <a:srcRect/>
          <a:stretch>
            <a:fillRect/>
          </a:stretch>
        </p:blipFill>
        <p:spPr bwMode="auto">
          <a:xfrm>
            <a:off x="323528" y="2704997"/>
            <a:ext cx="3129348" cy="2520280"/>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 xmlns:a16="http://schemas.microsoft.com/office/drawing/2014/main" id="{AFFA07C1-D8BF-40C5-9884-E09A7CE4F2FD}"/>
              </a:ext>
            </a:extLst>
          </p:cNvPr>
          <p:cNvSpPr/>
          <p:nvPr/>
        </p:nvSpPr>
        <p:spPr>
          <a:xfrm>
            <a:off x="179512" y="1852189"/>
            <a:ext cx="6344495" cy="369332"/>
          </a:xfrm>
          <a:prstGeom prst="rect">
            <a:avLst/>
          </a:prstGeom>
        </p:spPr>
        <p:txBody>
          <a:bodyPr wrap="square">
            <a:spAutoFit/>
          </a:bodyPr>
          <a:lstStyle/>
          <a:p>
            <a:r>
              <a:rPr lang="fr-FR" b="1" dirty="0">
                <a:solidFill>
                  <a:srgbClr val="C00000"/>
                </a:solidFill>
              </a:rPr>
              <a:t>Mission d’Héraclès: amener les juments à Eurysthée. </a:t>
            </a:r>
          </a:p>
        </p:txBody>
      </p:sp>
      <p:sp>
        <p:nvSpPr>
          <p:cNvPr id="6" name="Espace réservé du pied de page 5">
            <a:extLst>
              <a:ext uri="{FF2B5EF4-FFF2-40B4-BE49-F238E27FC236}">
                <a16:creationId xmlns="" xmlns:a16="http://schemas.microsoft.com/office/drawing/2014/main" id="{1287EE4F-CA99-4057-AD46-CCF7A6A9B0A6}"/>
              </a:ext>
            </a:extLst>
          </p:cNvPr>
          <p:cNvSpPr>
            <a:spLocks noGrp="1"/>
          </p:cNvSpPr>
          <p:nvPr>
            <p:ph type="ftr" sz="quarter" idx="11"/>
          </p:nvPr>
        </p:nvSpPr>
        <p:spPr/>
        <p:txBody>
          <a:bodyPr/>
          <a:lstStyle/>
          <a:p>
            <a:r>
              <a:rPr lang="fr-FR"/>
              <a:t>STANISLAS AUDRAS</a:t>
            </a:r>
            <a:endParaRPr lang="fr-FR" dirty="0"/>
          </a:p>
        </p:txBody>
      </p:sp>
      <p:sp>
        <p:nvSpPr>
          <p:cNvPr id="7" name="Espace réservé du numéro de diapositive 6">
            <a:extLst>
              <a:ext uri="{FF2B5EF4-FFF2-40B4-BE49-F238E27FC236}">
                <a16:creationId xmlns="" xmlns:a16="http://schemas.microsoft.com/office/drawing/2014/main" id="{FA7E686A-BC1F-4537-96F8-2A194D5B2BF2}"/>
              </a:ext>
            </a:extLst>
          </p:cNvPr>
          <p:cNvSpPr>
            <a:spLocks noGrp="1"/>
          </p:cNvSpPr>
          <p:nvPr>
            <p:ph type="sldNum" sz="quarter" idx="12"/>
          </p:nvPr>
        </p:nvSpPr>
        <p:spPr/>
        <p:txBody>
          <a:bodyPr/>
          <a:lstStyle/>
          <a:p>
            <a:fld id="{98759C5F-E7AE-4DF1-921F-293CF847578A}" type="slidenum">
              <a:rPr lang="fr-FR" smtClean="0"/>
              <a:pPr/>
              <a:t>11</a:t>
            </a:fld>
            <a:endParaRPr lang="fr-F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49933"/>
            <a:ext cx="9144000" cy="458787"/>
          </a:xfrm>
        </p:spPr>
        <p:txBody>
          <a:bodyPr>
            <a:noAutofit/>
          </a:bodyPr>
          <a:lstStyle/>
          <a:p>
            <a:pPr algn="ctr"/>
            <a:r>
              <a:rPr lang="fr-FR" sz="5400" dirty="0"/>
              <a:t>IX- La ceinture d'Hippolyte</a:t>
            </a:r>
          </a:p>
        </p:txBody>
      </p:sp>
      <p:sp>
        <p:nvSpPr>
          <p:cNvPr id="3" name="Espace réservé du contenu 2"/>
          <p:cNvSpPr>
            <a:spLocks noGrp="1"/>
          </p:cNvSpPr>
          <p:nvPr>
            <p:ph idx="1"/>
          </p:nvPr>
        </p:nvSpPr>
        <p:spPr>
          <a:xfrm>
            <a:off x="3575050" y="1628800"/>
            <a:ext cx="5461446" cy="5040560"/>
          </a:xfrm>
        </p:spPr>
        <p:txBody>
          <a:bodyPr>
            <a:normAutofit fontScale="92500" lnSpcReduction="20000"/>
          </a:bodyPr>
          <a:lstStyle/>
          <a:p>
            <a:pPr algn="just">
              <a:buClr>
                <a:srgbClr val="7030A0"/>
              </a:buClr>
            </a:pPr>
            <a:r>
              <a:rPr lang="fr-FR" sz="2000" dirty="0"/>
              <a:t>La fille d'Eurysthée, Admète, désirait la superbe ceinture que possédait Hippolyte, la reine des Amazones. </a:t>
            </a:r>
          </a:p>
          <a:p>
            <a:pPr algn="just">
              <a:buClr>
                <a:srgbClr val="7030A0"/>
              </a:buClr>
            </a:pPr>
            <a:r>
              <a:rPr lang="fr-FR" sz="2000" dirty="0"/>
              <a:t>Héraclès affréta neuf navires et embarqua une troupe de volontaires pour aborder au pays des guerrières. </a:t>
            </a:r>
          </a:p>
          <a:p>
            <a:pPr algn="just">
              <a:buClr>
                <a:srgbClr val="7030A0"/>
              </a:buClr>
            </a:pPr>
            <a:r>
              <a:rPr lang="fr-FR" sz="2000" dirty="0"/>
              <a:t>Les Amazones s'unissaient à des hommes, qu'elles tuaient ensuite, pour ne conserver que les enfants de sexe féminin dont elles ôtaient un sein, afin qu’elles maitrisent mieux l'arc et l'épée. </a:t>
            </a:r>
          </a:p>
          <a:p>
            <a:pPr algn="just">
              <a:buClr>
                <a:srgbClr val="7030A0"/>
              </a:buClr>
            </a:pPr>
            <a:r>
              <a:rPr lang="fr-FR" sz="2000" dirty="0"/>
              <a:t>Hippolyte reçut d'abord Héraclès avec une grande bonté et lui offrit sa ceinture en gage de son amour. </a:t>
            </a:r>
          </a:p>
          <a:p>
            <a:pPr algn="just">
              <a:buClr>
                <a:srgbClr val="7030A0"/>
              </a:buClr>
            </a:pPr>
            <a:r>
              <a:rPr lang="fr-FR" sz="2000" dirty="0"/>
              <a:t>Mais Héra répandit qu'Héraclès était venu enlever la reine. </a:t>
            </a:r>
          </a:p>
          <a:p>
            <a:pPr algn="just">
              <a:buClr>
                <a:srgbClr val="7030A0"/>
              </a:buClr>
            </a:pPr>
            <a:r>
              <a:rPr lang="fr-FR" sz="2000" dirty="0"/>
              <a:t>Une lutte terrible s'engagea entre les guerrières et les soldats. </a:t>
            </a:r>
          </a:p>
          <a:p>
            <a:pPr algn="just">
              <a:buClr>
                <a:srgbClr val="7030A0"/>
              </a:buClr>
            </a:pPr>
            <a:r>
              <a:rPr lang="fr-FR" sz="2000" dirty="0"/>
              <a:t>Hippolyte fut tuée par Héraclès, qui se saisit de la ceinture qu'il offrit à Admète.</a:t>
            </a:r>
          </a:p>
          <a:p>
            <a:endParaRPr lang="fr-FR" sz="2000" dirty="0"/>
          </a:p>
        </p:txBody>
      </p:sp>
      <p:pic>
        <p:nvPicPr>
          <p:cNvPr id="17410" name="Picture 2" descr="http://12travauxdhercule.eu/iso_album/img232117361.gif"/>
          <p:cNvPicPr>
            <a:picLocks noChangeAspect="1" noChangeArrowheads="1"/>
          </p:cNvPicPr>
          <p:nvPr/>
        </p:nvPicPr>
        <p:blipFill>
          <a:blip r:embed="rId2" cstate="print"/>
          <a:srcRect/>
          <a:stretch>
            <a:fillRect/>
          </a:stretch>
        </p:blipFill>
        <p:spPr bwMode="auto">
          <a:xfrm>
            <a:off x="323528" y="1657801"/>
            <a:ext cx="3091684" cy="3056350"/>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 xmlns:a16="http://schemas.microsoft.com/office/drawing/2014/main" id="{2C76D222-0AA7-48DC-AB55-223DC4292588}"/>
              </a:ext>
            </a:extLst>
          </p:cNvPr>
          <p:cNvSpPr/>
          <p:nvPr/>
        </p:nvSpPr>
        <p:spPr>
          <a:xfrm>
            <a:off x="179512" y="919099"/>
            <a:ext cx="7560840" cy="369332"/>
          </a:xfrm>
          <a:prstGeom prst="rect">
            <a:avLst/>
          </a:prstGeom>
        </p:spPr>
        <p:txBody>
          <a:bodyPr wrap="square">
            <a:spAutoFit/>
          </a:bodyPr>
          <a:lstStyle/>
          <a:p>
            <a:r>
              <a:rPr lang="fr-FR" b="1" dirty="0">
                <a:solidFill>
                  <a:srgbClr val="7030A0"/>
                </a:solidFill>
              </a:rPr>
              <a:t>Mission d’Héraclès: s'emparer de la ceinture d'Hippolyte.</a:t>
            </a:r>
          </a:p>
        </p:txBody>
      </p:sp>
      <p:sp>
        <p:nvSpPr>
          <p:cNvPr id="6" name="Espace réservé du pied de page 5">
            <a:extLst>
              <a:ext uri="{FF2B5EF4-FFF2-40B4-BE49-F238E27FC236}">
                <a16:creationId xmlns="" xmlns:a16="http://schemas.microsoft.com/office/drawing/2014/main" id="{B3B10582-4B7D-409F-9815-B8F4E094A320}"/>
              </a:ext>
            </a:extLst>
          </p:cNvPr>
          <p:cNvSpPr>
            <a:spLocks noGrp="1"/>
          </p:cNvSpPr>
          <p:nvPr>
            <p:ph type="ftr" sz="quarter" idx="11"/>
          </p:nvPr>
        </p:nvSpPr>
        <p:spPr/>
        <p:txBody>
          <a:bodyPr/>
          <a:lstStyle/>
          <a:p>
            <a:r>
              <a:rPr lang="fr-FR"/>
              <a:t>STANISLAS AUDRAS</a:t>
            </a:r>
            <a:endParaRPr lang="fr-FR" dirty="0"/>
          </a:p>
        </p:txBody>
      </p:sp>
      <p:sp>
        <p:nvSpPr>
          <p:cNvPr id="7" name="Espace réservé du numéro de diapositive 6">
            <a:extLst>
              <a:ext uri="{FF2B5EF4-FFF2-40B4-BE49-F238E27FC236}">
                <a16:creationId xmlns="" xmlns:a16="http://schemas.microsoft.com/office/drawing/2014/main" id="{2D8A4F07-941C-43F0-85EF-70F051638969}"/>
              </a:ext>
            </a:extLst>
          </p:cNvPr>
          <p:cNvSpPr>
            <a:spLocks noGrp="1"/>
          </p:cNvSpPr>
          <p:nvPr>
            <p:ph type="sldNum" sz="quarter" idx="12"/>
          </p:nvPr>
        </p:nvSpPr>
        <p:spPr/>
        <p:txBody>
          <a:bodyPr/>
          <a:lstStyle/>
          <a:p>
            <a:fld id="{98759C5F-E7AE-4DF1-921F-293CF847578A}" type="slidenum">
              <a:rPr lang="fr-FR" smtClean="0"/>
              <a:pPr/>
              <a:t>12</a:t>
            </a:fld>
            <a:endParaRPr lang="fr-F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4625"/>
            <a:ext cx="8988425" cy="1944215"/>
          </a:xfrm>
        </p:spPr>
        <p:txBody>
          <a:bodyPr>
            <a:noAutofit/>
          </a:bodyPr>
          <a:lstStyle/>
          <a:p>
            <a:pPr algn="ctr"/>
            <a:r>
              <a:rPr lang="fr-FR" sz="5400" dirty="0"/>
              <a:t>X- Le troupeau de bœufs du géant aux trois corps Géryon</a:t>
            </a:r>
          </a:p>
        </p:txBody>
      </p:sp>
      <p:sp>
        <p:nvSpPr>
          <p:cNvPr id="3" name="Espace réservé du contenu 2"/>
          <p:cNvSpPr>
            <a:spLocks noGrp="1"/>
          </p:cNvSpPr>
          <p:nvPr>
            <p:ph idx="1"/>
          </p:nvPr>
        </p:nvSpPr>
        <p:spPr>
          <a:xfrm>
            <a:off x="3575050" y="2688305"/>
            <a:ext cx="5111750" cy="3672408"/>
          </a:xfrm>
        </p:spPr>
        <p:txBody>
          <a:bodyPr>
            <a:noAutofit/>
          </a:bodyPr>
          <a:lstStyle/>
          <a:p>
            <a:pPr algn="just">
              <a:buClr>
                <a:srgbClr val="002060"/>
              </a:buClr>
            </a:pPr>
            <a:r>
              <a:rPr lang="fr-FR" sz="2000" dirty="0"/>
              <a:t> Héraclès traverse le désert libyen et arrive en Érythie. </a:t>
            </a:r>
          </a:p>
          <a:p>
            <a:pPr algn="just">
              <a:buClr>
                <a:srgbClr val="002060"/>
              </a:buClr>
            </a:pPr>
            <a:r>
              <a:rPr lang="fr-FR" sz="2000" dirty="0"/>
              <a:t>Alors qu'il vient d'arriver, il tue le bouvier </a:t>
            </a:r>
            <a:r>
              <a:rPr lang="fr-FR" sz="2000" dirty="0" err="1"/>
              <a:t>Eurytion</a:t>
            </a:r>
            <a:r>
              <a:rPr lang="fr-FR" sz="2000" dirty="0"/>
              <a:t> et est attaqué par Orthros. </a:t>
            </a:r>
          </a:p>
          <a:p>
            <a:pPr algn="just">
              <a:buClr>
                <a:srgbClr val="002060"/>
              </a:buClr>
            </a:pPr>
            <a:r>
              <a:rPr lang="fr-FR" sz="2000" dirty="0"/>
              <a:t>Héraclès tue le chien. </a:t>
            </a:r>
          </a:p>
          <a:p>
            <a:pPr algn="just">
              <a:buClr>
                <a:srgbClr val="002060"/>
              </a:buClr>
            </a:pPr>
            <a:r>
              <a:rPr lang="fr-FR" sz="2000" dirty="0"/>
              <a:t>Lorsque Géryon est mis au courant, il s'arme et poursuit Héraclès puis tombe, victime d'une flèche empoisonnée. </a:t>
            </a:r>
          </a:p>
          <a:p>
            <a:pPr algn="just">
              <a:buClr>
                <a:srgbClr val="002060"/>
              </a:buClr>
            </a:pPr>
            <a:r>
              <a:rPr lang="fr-FR" sz="2000" dirty="0"/>
              <a:t>Héraclès peut ainsi dérober les bœufs et les ramener à Eurysthée.</a:t>
            </a:r>
          </a:p>
        </p:txBody>
      </p:sp>
      <p:sp>
        <p:nvSpPr>
          <p:cNvPr id="16386" name="AutoShape 2" descr="https://www.quizz.biz/uploads/quizz/185012/1_8mIi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6388" name="AutoShape 4" descr="https://www.quizz.biz/uploads/quizz/185012/1_8mIi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6390" name="AutoShape 6" descr="https://www.quizz.biz/uploads/quizz/185012/1_8mIi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6392" name="AutoShape 8" descr="https://www.quizz.biz/uploads/quizz/185012/1_8mIi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6394" name="AutoShape 10" descr="https://www.quizz.biz/uploads/quizz/185012/1_8mIi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6396" name="AutoShape 12" descr="https://www.quizz.biz/uploads/quizz/185012/1_8mIi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6398" name="AutoShape 14" descr="https://www.quizz.biz/uploads/quizz/185012/1_8mIi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6400" name="Picture 16" descr="http://mon.bateau.pagesperso-orange.fr/images/mythologie/geryon.jpg"/>
          <p:cNvPicPr>
            <a:picLocks noChangeAspect="1" noChangeArrowheads="1"/>
          </p:cNvPicPr>
          <p:nvPr/>
        </p:nvPicPr>
        <p:blipFill>
          <a:blip r:embed="rId2" cstate="print"/>
          <a:srcRect/>
          <a:stretch>
            <a:fillRect/>
          </a:stretch>
        </p:blipFill>
        <p:spPr bwMode="auto">
          <a:xfrm>
            <a:off x="755576" y="2959818"/>
            <a:ext cx="2478473" cy="3304631"/>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 xmlns:a16="http://schemas.microsoft.com/office/drawing/2014/main" id="{5F944180-F674-469E-B7C3-3A10B67C55BE}"/>
              </a:ext>
            </a:extLst>
          </p:cNvPr>
          <p:cNvSpPr/>
          <p:nvPr/>
        </p:nvSpPr>
        <p:spPr>
          <a:xfrm>
            <a:off x="328801" y="2195572"/>
            <a:ext cx="7715200" cy="369332"/>
          </a:xfrm>
          <a:prstGeom prst="rect">
            <a:avLst/>
          </a:prstGeom>
        </p:spPr>
        <p:txBody>
          <a:bodyPr wrap="square">
            <a:spAutoFit/>
          </a:bodyPr>
          <a:lstStyle/>
          <a:p>
            <a:r>
              <a:rPr lang="fr-FR" b="1" dirty="0">
                <a:solidFill>
                  <a:srgbClr val="002060"/>
                </a:solidFill>
              </a:rPr>
              <a:t>Mission d’Héraclès :  s'emparer du troupeau de bœufs</a:t>
            </a:r>
            <a:endParaRPr lang="en-GB" b="1" dirty="0">
              <a:solidFill>
                <a:srgbClr val="002060"/>
              </a:solidFill>
            </a:endParaRPr>
          </a:p>
        </p:txBody>
      </p:sp>
      <p:sp>
        <p:nvSpPr>
          <p:cNvPr id="6" name="Espace réservé du pied de page 5">
            <a:extLst>
              <a:ext uri="{FF2B5EF4-FFF2-40B4-BE49-F238E27FC236}">
                <a16:creationId xmlns="" xmlns:a16="http://schemas.microsoft.com/office/drawing/2014/main" id="{263521B1-129A-4780-B2FC-D2C88BD038AA}"/>
              </a:ext>
            </a:extLst>
          </p:cNvPr>
          <p:cNvSpPr>
            <a:spLocks noGrp="1"/>
          </p:cNvSpPr>
          <p:nvPr>
            <p:ph type="ftr" sz="quarter" idx="11"/>
          </p:nvPr>
        </p:nvSpPr>
        <p:spPr/>
        <p:txBody>
          <a:bodyPr/>
          <a:lstStyle/>
          <a:p>
            <a:r>
              <a:rPr lang="fr-FR"/>
              <a:t>STANISLAS AUDRAS</a:t>
            </a:r>
            <a:endParaRPr lang="fr-FR" dirty="0"/>
          </a:p>
        </p:txBody>
      </p:sp>
      <p:sp>
        <p:nvSpPr>
          <p:cNvPr id="7" name="Espace réservé du numéro de diapositive 6">
            <a:extLst>
              <a:ext uri="{FF2B5EF4-FFF2-40B4-BE49-F238E27FC236}">
                <a16:creationId xmlns="" xmlns:a16="http://schemas.microsoft.com/office/drawing/2014/main" id="{FA4F4CE1-016A-452F-B1AC-EBA77A30F3F4}"/>
              </a:ext>
            </a:extLst>
          </p:cNvPr>
          <p:cNvSpPr>
            <a:spLocks noGrp="1"/>
          </p:cNvSpPr>
          <p:nvPr>
            <p:ph type="sldNum" sz="quarter" idx="12"/>
          </p:nvPr>
        </p:nvSpPr>
        <p:spPr/>
        <p:txBody>
          <a:bodyPr/>
          <a:lstStyle/>
          <a:p>
            <a:fld id="{98759C5F-E7AE-4DF1-921F-293CF847578A}" type="slidenum">
              <a:rPr lang="fr-FR" smtClean="0"/>
              <a:pPr/>
              <a:t>13</a:t>
            </a:fld>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115586"/>
            <a:ext cx="8507288" cy="565782"/>
          </a:xfrm>
        </p:spPr>
        <p:txBody>
          <a:bodyPr>
            <a:noAutofit/>
          </a:bodyPr>
          <a:lstStyle/>
          <a:p>
            <a:pPr algn="ctr"/>
            <a:r>
              <a:rPr lang="fr-FR" sz="5400" dirty="0"/>
              <a:t>XI- Les pommes d'or du jardin des Hespérides</a:t>
            </a:r>
          </a:p>
        </p:txBody>
      </p:sp>
      <p:sp>
        <p:nvSpPr>
          <p:cNvPr id="3" name="Espace réservé du contenu 2"/>
          <p:cNvSpPr>
            <a:spLocks noGrp="1"/>
          </p:cNvSpPr>
          <p:nvPr>
            <p:ph idx="1"/>
          </p:nvPr>
        </p:nvSpPr>
        <p:spPr>
          <a:xfrm>
            <a:off x="169168" y="1655173"/>
            <a:ext cx="5389707" cy="565782"/>
          </a:xfrm>
          <a:scene3d>
            <a:camera prst="orthographicFront"/>
            <a:lightRig rig="threePt" dir="t"/>
          </a:scene3d>
          <a:sp3d>
            <a:bevelT/>
          </a:sp3d>
        </p:spPr>
        <p:txBody>
          <a:bodyPr>
            <a:noAutofit/>
          </a:bodyPr>
          <a:lstStyle/>
          <a:p>
            <a:pPr marL="0" indent="0">
              <a:buNone/>
            </a:pPr>
            <a:r>
              <a:rPr lang="fr-FR" sz="1800" b="1" dirty="0">
                <a:solidFill>
                  <a:srgbClr val="FFC000"/>
                </a:solidFill>
                <a:effectLst>
                  <a:outerShdw blurRad="38100" dist="38100" dir="2700000" algn="tl">
                    <a:srgbClr val="000000">
                      <a:alpha val="43137"/>
                    </a:srgbClr>
                  </a:outerShdw>
                </a:effectLst>
              </a:rPr>
              <a:t>Mission d’Héraclès: rapporter les pommes d’or</a:t>
            </a:r>
          </a:p>
        </p:txBody>
      </p:sp>
      <p:pic>
        <p:nvPicPr>
          <p:cNvPr id="6" name="Image 5">
            <a:extLst>
              <a:ext uri="{FF2B5EF4-FFF2-40B4-BE49-F238E27FC236}">
                <a16:creationId xmlns="" xmlns:a16="http://schemas.microsoft.com/office/drawing/2014/main" id="{3067C1B2-B3CF-4874-BFCF-414051E92EAE}"/>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91583" y="2760542"/>
            <a:ext cx="3011088" cy="2408870"/>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 xmlns:a16="http://schemas.microsoft.com/office/drawing/2014/main" id="{30E52603-FC52-4DB6-B3F5-1B6206C2BC2E}"/>
              </a:ext>
            </a:extLst>
          </p:cNvPr>
          <p:cNvSpPr/>
          <p:nvPr/>
        </p:nvSpPr>
        <p:spPr>
          <a:xfrm>
            <a:off x="3225085" y="2109033"/>
            <a:ext cx="5749747" cy="4247317"/>
          </a:xfrm>
          <a:prstGeom prst="rect">
            <a:avLst/>
          </a:prstGeom>
        </p:spPr>
        <p:txBody>
          <a:bodyPr wrap="square">
            <a:spAutoFit/>
          </a:bodyPr>
          <a:lstStyle/>
          <a:p>
            <a:pPr marL="285750" indent="-285750" algn="just">
              <a:buClr>
                <a:srgbClr val="FFC000"/>
              </a:buClr>
              <a:buFont typeface="Arial" panose="020B0604020202020204" pitchFamily="34" charset="0"/>
              <a:buChar char="•"/>
            </a:pPr>
            <a:r>
              <a:rPr lang="fr-FR" dirty="0"/>
              <a:t>Héraclès doit rapporter les fruits d'or d'un pommier, cadeau de Gaïa à Héra. </a:t>
            </a:r>
          </a:p>
          <a:p>
            <a:pPr marL="285750" indent="-285750" algn="just">
              <a:buClr>
                <a:srgbClr val="FFC000"/>
              </a:buClr>
              <a:buFont typeface="Arial" panose="020B0604020202020204" pitchFamily="34" charset="0"/>
              <a:buChar char="•"/>
            </a:pPr>
            <a:r>
              <a:rPr lang="fr-FR" dirty="0"/>
              <a:t>Elle l'avait planté dans son jardin divin qui se trouvait sur les pentes du mont Atlas. </a:t>
            </a:r>
          </a:p>
          <a:p>
            <a:pPr marL="285750" indent="-285750" algn="just">
              <a:buClr>
                <a:srgbClr val="FFC000"/>
              </a:buClr>
              <a:buFont typeface="Arial" panose="020B0604020202020204" pitchFamily="34" charset="0"/>
              <a:buChar char="•"/>
            </a:pPr>
            <a:r>
              <a:rPr lang="fr-FR" dirty="0"/>
              <a:t>Héraclès franchit le détroit de Gibraltar afin de rencontrer le Titan Atlas.</a:t>
            </a:r>
          </a:p>
          <a:p>
            <a:pPr marL="285750" indent="-285750" algn="just">
              <a:buClr>
                <a:srgbClr val="FFC000"/>
              </a:buClr>
              <a:buFont typeface="Arial" panose="020B0604020202020204" pitchFamily="34" charset="0"/>
              <a:buChar char="•"/>
            </a:pPr>
            <a:r>
              <a:rPr lang="fr-FR" dirty="0"/>
              <a:t>Atlas propose de se rendre au jardin des Hespérides pour y cueillir trois pommes d'or mais à la seule condition qu'Héraclès porte la voûte céleste. </a:t>
            </a:r>
          </a:p>
          <a:p>
            <a:pPr marL="285750" indent="-285750" algn="just">
              <a:buClr>
                <a:srgbClr val="FFC000"/>
              </a:buClr>
              <a:buFont typeface="Arial" panose="020B0604020202020204" pitchFamily="34" charset="0"/>
              <a:buChar char="•"/>
            </a:pPr>
            <a:r>
              <a:rPr lang="fr-FR" dirty="0"/>
              <a:t>Ce dernier accepte et endosse sur ses épaules le poids du ciel tandis qu'Atlas part chercher les fruits d'or. </a:t>
            </a:r>
          </a:p>
          <a:p>
            <a:pPr marL="285750" indent="-285750" algn="just">
              <a:buClr>
                <a:srgbClr val="FFC000"/>
              </a:buClr>
              <a:buFont typeface="Arial" panose="020B0604020202020204" pitchFamily="34" charset="0"/>
              <a:buChar char="•"/>
            </a:pPr>
            <a:r>
              <a:rPr lang="fr-FR" dirty="0"/>
              <a:t>Atlas réapparaît. Il se propose d'aller porter lui-même les pommes à Eurysthée. </a:t>
            </a:r>
          </a:p>
          <a:p>
            <a:pPr marL="285750" indent="-285750" algn="just">
              <a:buClr>
                <a:srgbClr val="FFC000"/>
              </a:buClr>
              <a:buFont typeface="Arial" panose="020B0604020202020204" pitchFamily="34" charset="0"/>
              <a:buChar char="•"/>
            </a:pPr>
            <a:r>
              <a:rPr lang="fr-FR" dirty="0"/>
              <a:t>Héraclès utilise une ruse, repart avec les pommes laissant Atlas supporter l’arc.</a:t>
            </a:r>
          </a:p>
        </p:txBody>
      </p:sp>
      <p:sp>
        <p:nvSpPr>
          <p:cNvPr id="8" name="Espace réservé du pied de page 7">
            <a:extLst>
              <a:ext uri="{FF2B5EF4-FFF2-40B4-BE49-F238E27FC236}">
                <a16:creationId xmlns="" xmlns:a16="http://schemas.microsoft.com/office/drawing/2014/main" id="{A41BC9D5-CB57-4A84-9390-3F4DE79AE528}"/>
              </a:ext>
            </a:extLst>
          </p:cNvPr>
          <p:cNvSpPr>
            <a:spLocks noGrp="1"/>
          </p:cNvSpPr>
          <p:nvPr>
            <p:ph type="ftr" sz="quarter" idx="11"/>
          </p:nvPr>
        </p:nvSpPr>
        <p:spPr/>
        <p:txBody>
          <a:bodyPr/>
          <a:lstStyle/>
          <a:p>
            <a:r>
              <a:rPr lang="fr-FR"/>
              <a:t>STANISLAS AUDRAS</a:t>
            </a:r>
            <a:endParaRPr lang="fr-FR" dirty="0"/>
          </a:p>
        </p:txBody>
      </p:sp>
      <p:sp>
        <p:nvSpPr>
          <p:cNvPr id="9" name="Espace réservé du numéro de diapositive 8">
            <a:extLst>
              <a:ext uri="{FF2B5EF4-FFF2-40B4-BE49-F238E27FC236}">
                <a16:creationId xmlns="" xmlns:a16="http://schemas.microsoft.com/office/drawing/2014/main" id="{94DAD59C-B515-4B94-BFD6-F9E29E2AF58F}"/>
              </a:ext>
            </a:extLst>
          </p:cNvPr>
          <p:cNvSpPr>
            <a:spLocks noGrp="1"/>
          </p:cNvSpPr>
          <p:nvPr>
            <p:ph type="sldNum" sz="quarter" idx="12"/>
          </p:nvPr>
        </p:nvSpPr>
        <p:spPr/>
        <p:txBody>
          <a:bodyPr/>
          <a:lstStyle/>
          <a:p>
            <a:fld id="{98759C5F-E7AE-4DF1-921F-293CF847578A}" type="slidenum">
              <a:rPr lang="fr-FR" smtClean="0"/>
              <a:pPr/>
              <a:t>14</a:t>
            </a:fld>
            <a:endParaRPr lang="fr-F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2975"/>
            <a:ext cx="8147248" cy="1787798"/>
          </a:xfrm>
        </p:spPr>
        <p:txBody>
          <a:bodyPr>
            <a:normAutofit/>
          </a:bodyPr>
          <a:lstStyle/>
          <a:p>
            <a:pPr algn="ctr"/>
            <a:r>
              <a:rPr lang="fr-FR" sz="5400" dirty="0"/>
              <a:t>XII- Le chien aux trois têtes Cerbère</a:t>
            </a:r>
          </a:p>
        </p:txBody>
      </p:sp>
      <p:sp>
        <p:nvSpPr>
          <p:cNvPr id="3" name="Espace réservé du contenu 2"/>
          <p:cNvSpPr>
            <a:spLocks noGrp="1"/>
          </p:cNvSpPr>
          <p:nvPr>
            <p:ph idx="1"/>
          </p:nvPr>
        </p:nvSpPr>
        <p:spPr>
          <a:xfrm>
            <a:off x="323527" y="1944806"/>
            <a:ext cx="5618054" cy="360040"/>
          </a:xfrm>
        </p:spPr>
        <p:txBody>
          <a:bodyPr>
            <a:normAutofit fontScale="92500" lnSpcReduction="10000"/>
          </a:bodyPr>
          <a:lstStyle/>
          <a:p>
            <a:pPr marL="0" indent="0">
              <a:buNone/>
            </a:pPr>
            <a:r>
              <a:rPr lang="fr-FR" sz="2000" b="1" dirty="0">
                <a:solidFill>
                  <a:srgbClr val="C00000"/>
                </a:solidFill>
              </a:rPr>
              <a:t>Mission d’Héraclès:  apporter Cerbère</a:t>
            </a:r>
          </a:p>
        </p:txBody>
      </p:sp>
      <p:pic>
        <p:nvPicPr>
          <p:cNvPr id="14338" name="Picture 2" descr="http://www.ac-nice.fr/lettres/eganaude/img/cerbere.jpg"/>
          <p:cNvPicPr>
            <a:picLocks noChangeAspect="1" noChangeArrowheads="1"/>
          </p:cNvPicPr>
          <p:nvPr/>
        </p:nvPicPr>
        <p:blipFill>
          <a:blip r:embed="rId2" cstate="print"/>
          <a:srcRect/>
          <a:stretch>
            <a:fillRect/>
          </a:stretch>
        </p:blipFill>
        <p:spPr bwMode="auto">
          <a:xfrm>
            <a:off x="457199" y="2893878"/>
            <a:ext cx="2870291" cy="2263313"/>
          </a:xfrm>
          <a:prstGeom prst="rect">
            <a:avLst/>
          </a:prstGeom>
          <a:noFill/>
        </p:spPr>
      </p:pic>
      <p:sp>
        <p:nvSpPr>
          <p:cNvPr id="5" name="Rectangle 4">
            <a:extLst>
              <a:ext uri="{FF2B5EF4-FFF2-40B4-BE49-F238E27FC236}">
                <a16:creationId xmlns="" xmlns:a16="http://schemas.microsoft.com/office/drawing/2014/main" id="{6CF9235B-39DA-4316-AEDE-3F3600DCCDC8}"/>
              </a:ext>
            </a:extLst>
          </p:cNvPr>
          <p:cNvSpPr/>
          <p:nvPr/>
        </p:nvSpPr>
        <p:spPr>
          <a:xfrm>
            <a:off x="3421658" y="2348879"/>
            <a:ext cx="5039845" cy="3970318"/>
          </a:xfrm>
          <a:prstGeom prst="rect">
            <a:avLst/>
          </a:prstGeom>
        </p:spPr>
        <p:txBody>
          <a:bodyPr wrap="square">
            <a:spAutoFit/>
          </a:bodyPr>
          <a:lstStyle/>
          <a:p>
            <a:pPr marL="285750" indent="-285750" algn="just">
              <a:buClr>
                <a:srgbClr val="C00000"/>
              </a:buClr>
              <a:buFont typeface="Arial" panose="020B0604020202020204" pitchFamily="34" charset="0"/>
              <a:buChar char="•"/>
            </a:pPr>
            <a:r>
              <a:rPr lang="fr-FR" dirty="0"/>
              <a:t>Héraclès  doit descendre aux Enfers pour ramener Cerbère.</a:t>
            </a:r>
          </a:p>
          <a:p>
            <a:pPr marL="285750" indent="-285750" algn="just">
              <a:buClr>
                <a:srgbClr val="C00000"/>
              </a:buClr>
              <a:buFont typeface="Arial" panose="020B0604020202020204" pitchFamily="34" charset="0"/>
              <a:buChar char="•"/>
            </a:pPr>
            <a:r>
              <a:rPr lang="fr-FR" dirty="0"/>
              <a:t>Il atteignit le Styx et, traversant de grands fleuves de flammes, il parvint aux pieds du trône d'Hadès.  </a:t>
            </a:r>
          </a:p>
          <a:p>
            <a:pPr marL="285750" indent="-285750" algn="just">
              <a:buClr>
                <a:srgbClr val="C00000"/>
              </a:buClr>
              <a:buFont typeface="Arial" panose="020B0604020202020204" pitchFamily="34" charset="0"/>
              <a:buChar char="•"/>
            </a:pPr>
            <a:r>
              <a:rPr lang="fr-FR" dirty="0"/>
              <a:t>Hadès lui permit d'emmener Cerbère s'il pouvait se rendre maître de l'animal sans arme. </a:t>
            </a:r>
          </a:p>
          <a:p>
            <a:pPr marL="285750" indent="-285750" algn="just">
              <a:buClr>
                <a:srgbClr val="C00000"/>
              </a:buClr>
              <a:buFont typeface="Arial" panose="020B0604020202020204" pitchFamily="34" charset="0"/>
              <a:buChar char="•"/>
            </a:pPr>
            <a:r>
              <a:rPr lang="fr-FR" dirty="0"/>
              <a:t>Revêtu seulement de la peau du lion de Némée, Héraclès se présenta devant Cerbère. </a:t>
            </a:r>
          </a:p>
          <a:p>
            <a:pPr marL="285750" indent="-285750" algn="just">
              <a:buClr>
                <a:srgbClr val="C00000"/>
              </a:buClr>
              <a:buFont typeface="Arial" panose="020B0604020202020204" pitchFamily="34" charset="0"/>
              <a:buChar char="•"/>
            </a:pPr>
            <a:r>
              <a:rPr lang="fr-FR" dirty="0"/>
              <a:t>Il le saisit par le cou, juste à l'endroit où se réunissaient les trois têtes. </a:t>
            </a:r>
          </a:p>
          <a:p>
            <a:pPr marL="285750" indent="-285750" algn="just">
              <a:buClr>
                <a:srgbClr val="C00000"/>
              </a:buClr>
              <a:buFont typeface="Arial" panose="020B0604020202020204" pitchFamily="34" charset="0"/>
              <a:buChar char="•"/>
            </a:pPr>
            <a:r>
              <a:rPr lang="fr-FR" dirty="0"/>
              <a:t>Sentant la mort venir,  le chien se décida à suivre le héros. Héraclès enchaîna l'animal et le tira hors de la caverne d'</a:t>
            </a:r>
            <a:r>
              <a:rPr lang="fr-FR" dirty="0" err="1"/>
              <a:t>Acherusia</a:t>
            </a:r>
            <a:r>
              <a:rPr lang="fr-FR" dirty="0"/>
              <a:t>. </a:t>
            </a:r>
          </a:p>
        </p:txBody>
      </p:sp>
      <p:sp>
        <p:nvSpPr>
          <p:cNvPr id="6" name="Espace réservé du pied de page 5">
            <a:extLst>
              <a:ext uri="{FF2B5EF4-FFF2-40B4-BE49-F238E27FC236}">
                <a16:creationId xmlns="" xmlns:a16="http://schemas.microsoft.com/office/drawing/2014/main" id="{9F42D828-E6FC-42F5-B907-9A0ADFF750D3}"/>
              </a:ext>
            </a:extLst>
          </p:cNvPr>
          <p:cNvSpPr>
            <a:spLocks noGrp="1"/>
          </p:cNvSpPr>
          <p:nvPr>
            <p:ph type="ftr" sz="quarter" idx="11"/>
          </p:nvPr>
        </p:nvSpPr>
        <p:spPr/>
        <p:txBody>
          <a:bodyPr/>
          <a:lstStyle/>
          <a:p>
            <a:r>
              <a:rPr lang="fr-FR"/>
              <a:t>STANISLAS AUDRAS</a:t>
            </a:r>
            <a:endParaRPr lang="fr-FR" dirty="0"/>
          </a:p>
        </p:txBody>
      </p:sp>
      <p:sp>
        <p:nvSpPr>
          <p:cNvPr id="7" name="Espace réservé du numéro de diapositive 6">
            <a:extLst>
              <a:ext uri="{FF2B5EF4-FFF2-40B4-BE49-F238E27FC236}">
                <a16:creationId xmlns="" xmlns:a16="http://schemas.microsoft.com/office/drawing/2014/main" id="{65BDABAD-5B7B-47DC-B7DD-D8E85A10D7F0}"/>
              </a:ext>
            </a:extLst>
          </p:cNvPr>
          <p:cNvSpPr>
            <a:spLocks noGrp="1"/>
          </p:cNvSpPr>
          <p:nvPr>
            <p:ph type="sldNum" sz="quarter" idx="12"/>
          </p:nvPr>
        </p:nvSpPr>
        <p:spPr/>
        <p:txBody>
          <a:bodyPr/>
          <a:lstStyle/>
          <a:p>
            <a:fld id="{98759C5F-E7AE-4DF1-921F-293CF847578A}" type="slidenum">
              <a:rPr lang="fr-FR" smtClean="0"/>
              <a:pPr/>
              <a:t>15</a:t>
            </a:fld>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solidFill>
                  <a:schemeClr val="accent6">
                    <a:lumMod val="75000"/>
                  </a:schemeClr>
                </a:solidFill>
              </a:rPr>
              <a:t>Contexte</a:t>
            </a:r>
          </a:p>
        </p:txBody>
      </p:sp>
      <p:sp>
        <p:nvSpPr>
          <p:cNvPr id="3" name="Espace réservé du contenu 2"/>
          <p:cNvSpPr>
            <a:spLocks noGrp="1"/>
          </p:cNvSpPr>
          <p:nvPr>
            <p:ph idx="1"/>
          </p:nvPr>
        </p:nvSpPr>
        <p:spPr/>
        <p:txBody>
          <a:bodyPr>
            <a:normAutofit/>
          </a:bodyPr>
          <a:lstStyle/>
          <a:p>
            <a:r>
              <a:rPr lang="fr-FR" dirty="0"/>
              <a:t>Héra rendit Héraclès fou, il tua sa femme et ses enfants </a:t>
            </a:r>
          </a:p>
          <a:p>
            <a:r>
              <a:rPr lang="fr-FR" dirty="0"/>
              <a:t>Rencontre avec l'oracle de Delphes.</a:t>
            </a:r>
          </a:p>
          <a:p>
            <a:r>
              <a:rPr lang="fr-FR" dirty="0"/>
              <a:t>Pour se purifier il doit se mettre au service de son cousin Eurysthée, roi de Mycènes</a:t>
            </a:r>
          </a:p>
          <a:p>
            <a:r>
              <a:rPr lang="fr-FR" dirty="0"/>
              <a:t>Il devait lui donner 10 travaux</a:t>
            </a:r>
          </a:p>
          <a:p>
            <a:r>
              <a:rPr lang="fr-FR" dirty="0"/>
              <a:t>Il lui en confia </a:t>
            </a:r>
            <a:r>
              <a:rPr lang="fr-FR"/>
              <a:t>12.</a:t>
            </a:r>
          </a:p>
          <a:p>
            <a:pPr marL="0" indent="0">
              <a:buNone/>
            </a:pPr>
            <a:endParaRPr lang="fr-FR"/>
          </a:p>
          <a:p>
            <a:endParaRPr lang="fr-FR" dirty="0"/>
          </a:p>
        </p:txBody>
      </p:sp>
      <p:sp>
        <p:nvSpPr>
          <p:cNvPr id="4" name="Espace réservé du pied de page 3">
            <a:extLst>
              <a:ext uri="{FF2B5EF4-FFF2-40B4-BE49-F238E27FC236}">
                <a16:creationId xmlns="" xmlns:a16="http://schemas.microsoft.com/office/drawing/2014/main" id="{88C30F87-EED5-4F1D-9829-A930EAFB2EB1}"/>
              </a:ext>
            </a:extLst>
          </p:cNvPr>
          <p:cNvSpPr>
            <a:spLocks noGrp="1"/>
          </p:cNvSpPr>
          <p:nvPr>
            <p:ph type="ftr" sz="quarter" idx="11"/>
          </p:nvPr>
        </p:nvSpPr>
        <p:spPr/>
        <p:txBody>
          <a:bodyPr/>
          <a:lstStyle/>
          <a:p>
            <a:r>
              <a:rPr lang="fr-FR"/>
              <a:t>STANISLAS AUDRAS</a:t>
            </a:r>
            <a:endParaRPr lang="fr-FR" dirty="0"/>
          </a:p>
        </p:txBody>
      </p:sp>
      <p:sp>
        <p:nvSpPr>
          <p:cNvPr id="5" name="Espace réservé du numéro de diapositive 4">
            <a:extLst>
              <a:ext uri="{FF2B5EF4-FFF2-40B4-BE49-F238E27FC236}">
                <a16:creationId xmlns="" xmlns:a16="http://schemas.microsoft.com/office/drawing/2014/main" id="{0E6103B7-61DE-4A22-B727-8CFC01E337DD}"/>
              </a:ext>
            </a:extLst>
          </p:cNvPr>
          <p:cNvSpPr>
            <a:spLocks noGrp="1"/>
          </p:cNvSpPr>
          <p:nvPr>
            <p:ph type="sldNum" sz="quarter" idx="12"/>
          </p:nvPr>
        </p:nvSpPr>
        <p:spPr/>
        <p:txBody>
          <a:bodyPr/>
          <a:lstStyle/>
          <a:p>
            <a:fld id="{98759C5F-E7AE-4DF1-921F-293CF847578A}" type="slidenum">
              <a:rPr lang="fr-FR" smtClean="0"/>
              <a:pPr/>
              <a:t>2</a:t>
            </a:fld>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27540052-6067-4F74-B8AF-510ADDB49734}"/>
              </a:ext>
            </a:extLst>
          </p:cNvPr>
          <p:cNvSpPr>
            <a:spLocks noGrp="1"/>
          </p:cNvSpPr>
          <p:nvPr>
            <p:ph type="title"/>
          </p:nvPr>
        </p:nvSpPr>
        <p:spPr/>
        <p:txBody>
          <a:bodyPr/>
          <a:lstStyle/>
          <a:p>
            <a:r>
              <a:rPr lang="en-GB" dirty="0">
                <a:solidFill>
                  <a:schemeClr val="accent6">
                    <a:lumMod val="75000"/>
                  </a:schemeClr>
                </a:solidFill>
              </a:rPr>
              <a:t>Les 12 travaux</a:t>
            </a:r>
          </a:p>
        </p:txBody>
      </p:sp>
      <p:sp>
        <p:nvSpPr>
          <p:cNvPr id="4" name="Espace réservé du pied de page 3">
            <a:extLst>
              <a:ext uri="{FF2B5EF4-FFF2-40B4-BE49-F238E27FC236}">
                <a16:creationId xmlns="" xmlns:a16="http://schemas.microsoft.com/office/drawing/2014/main" id="{6A7DCB97-6CC7-4F86-9657-01078EF6DEEE}"/>
              </a:ext>
            </a:extLst>
          </p:cNvPr>
          <p:cNvSpPr>
            <a:spLocks noGrp="1"/>
          </p:cNvSpPr>
          <p:nvPr>
            <p:ph type="ftr" sz="quarter" idx="11"/>
          </p:nvPr>
        </p:nvSpPr>
        <p:spPr/>
        <p:txBody>
          <a:bodyPr/>
          <a:lstStyle/>
          <a:p>
            <a:r>
              <a:rPr lang="fr-FR"/>
              <a:t>STANISLAS AUDRAS</a:t>
            </a:r>
            <a:endParaRPr lang="fr-FR" dirty="0"/>
          </a:p>
        </p:txBody>
      </p:sp>
      <p:sp>
        <p:nvSpPr>
          <p:cNvPr id="5" name="Espace réservé du numéro de diapositive 4">
            <a:extLst>
              <a:ext uri="{FF2B5EF4-FFF2-40B4-BE49-F238E27FC236}">
                <a16:creationId xmlns="" xmlns:a16="http://schemas.microsoft.com/office/drawing/2014/main" id="{4366898A-60ED-45C4-840E-4EBCCC86C64E}"/>
              </a:ext>
            </a:extLst>
          </p:cNvPr>
          <p:cNvSpPr>
            <a:spLocks noGrp="1"/>
          </p:cNvSpPr>
          <p:nvPr>
            <p:ph type="sldNum" sz="quarter" idx="12"/>
          </p:nvPr>
        </p:nvSpPr>
        <p:spPr/>
        <p:txBody>
          <a:bodyPr/>
          <a:lstStyle/>
          <a:p>
            <a:fld id="{98759C5F-E7AE-4DF1-921F-293CF847578A}" type="slidenum">
              <a:rPr lang="fr-FR" smtClean="0"/>
              <a:pPr/>
              <a:t>3</a:t>
            </a:fld>
            <a:endParaRPr lang="fr-FR" dirty="0"/>
          </a:p>
        </p:txBody>
      </p:sp>
    </p:spTree>
    <p:extLst>
      <p:ext uri="{BB962C8B-B14F-4D97-AF65-F5344CB8AC3E}">
        <p14:creationId xmlns="" xmlns:p14="http://schemas.microsoft.com/office/powerpoint/2010/main" val="3136304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119D171-532A-4F85-86DB-F3116E3B1136}"/>
              </a:ext>
            </a:extLst>
          </p:cNvPr>
          <p:cNvSpPr>
            <a:spLocks noGrp="1"/>
          </p:cNvSpPr>
          <p:nvPr>
            <p:ph type="title"/>
          </p:nvPr>
        </p:nvSpPr>
        <p:spPr>
          <a:xfrm>
            <a:off x="284639" y="6124"/>
            <a:ext cx="8751857" cy="1162050"/>
          </a:xfrm>
        </p:spPr>
        <p:txBody>
          <a:bodyPr>
            <a:normAutofit/>
          </a:bodyPr>
          <a:lstStyle/>
          <a:p>
            <a:pPr algn="ctr"/>
            <a:r>
              <a:rPr lang="fr-FR" sz="5400" dirty="0"/>
              <a:t>I - Le lion de Némée</a:t>
            </a:r>
            <a:endParaRPr lang="en-GB" sz="5400" dirty="0"/>
          </a:p>
        </p:txBody>
      </p:sp>
      <p:sp>
        <p:nvSpPr>
          <p:cNvPr id="3" name="Espace réservé du contenu 2">
            <a:extLst>
              <a:ext uri="{FF2B5EF4-FFF2-40B4-BE49-F238E27FC236}">
                <a16:creationId xmlns="" xmlns:a16="http://schemas.microsoft.com/office/drawing/2014/main" id="{A955BB49-AB16-412E-B37E-675A691CEA6A}"/>
              </a:ext>
            </a:extLst>
          </p:cNvPr>
          <p:cNvSpPr>
            <a:spLocks noGrp="1"/>
          </p:cNvSpPr>
          <p:nvPr>
            <p:ph idx="1"/>
          </p:nvPr>
        </p:nvSpPr>
        <p:spPr>
          <a:xfrm>
            <a:off x="0" y="1171344"/>
            <a:ext cx="5317430" cy="467724"/>
          </a:xfrm>
        </p:spPr>
        <p:txBody>
          <a:bodyPr>
            <a:normAutofit fontScale="70000" lnSpcReduction="20000"/>
          </a:bodyPr>
          <a:lstStyle/>
          <a:p>
            <a:pPr marL="0" indent="0">
              <a:buNone/>
            </a:pPr>
            <a:r>
              <a:rPr lang="fr-FR" b="1" dirty="0">
                <a:solidFill>
                  <a:schemeClr val="accent6">
                    <a:lumMod val="75000"/>
                  </a:schemeClr>
                </a:solidFill>
              </a:rPr>
              <a:t>Mission d’Héraclès : tuer le Lion de Némée</a:t>
            </a:r>
          </a:p>
          <a:p>
            <a:pPr marL="0" indent="0" algn="just">
              <a:buNone/>
            </a:pPr>
            <a:endParaRPr lang="en-GB" dirty="0"/>
          </a:p>
        </p:txBody>
      </p:sp>
      <p:pic>
        <p:nvPicPr>
          <p:cNvPr id="5" name="Picture 2" descr="https://www.geek.com/wp-content/uploads/2015/09/nemean-lion.jpg">
            <a:extLst>
              <a:ext uri="{FF2B5EF4-FFF2-40B4-BE49-F238E27FC236}">
                <a16:creationId xmlns="" xmlns:a16="http://schemas.microsoft.com/office/drawing/2014/main" id="{C64185ED-0BFB-4CFF-AB1D-2B6C81DB4AA4}"/>
              </a:ext>
            </a:extLst>
          </p:cNvPr>
          <p:cNvPicPr>
            <a:picLocks noChangeAspect="1" noChangeArrowheads="1"/>
          </p:cNvPicPr>
          <p:nvPr/>
        </p:nvPicPr>
        <p:blipFill>
          <a:blip r:embed="rId2" cstate="print"/>
          <a:srcRect/>
          <a:stretch>
            <a:fillRect/>
          </a:stretch>
        </p:blipFill>
        <p:spPr bwMode="auto">
          <a:xfrm>
            <a:off x="142320" y="2367657"/>
            <a:ext cx="3323530" cy="2982868"/>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 xmlns:a16="http://schemas.microsoft.com/office/drawing/2014/main" id="{23C780C6-6770-4060-A458-499FD3743848}"/>
              </a:ext>
            </a:extLst>
          </p:cNvPr>
          <p:cNvSpPr/>
          <p:nvPr/>
        </p:nvSpPr>
        <p:spPr>
          <a:xfrm>
            <a:off x="3608169" y="1605344"/>
            <a:ext cx="5031775" cy="4247317"/>
          </a:xfrm>
          <a:prstGeom prst="rect">
            <a:avLst/>
          </a:prstGeom>
        </p:spPr>
        <p:txBody>
          <a:bodyPr wrap="square">
            <a:spAutoFit/>
          </a:bodyPr>
          <a:lstStyle/>
          <a:p>
            <a:pPr marL="285750" indent="-285750" algn="just">
              <a:buSzPct val="117000"/>
              <a:buBlip>
                <a:blip r:embed="rId3"/>
              </a:buBlip>
            </a:pPr>
            <a:r>
              <a:rPr lang="fr-FR" dirty="0"/>
              <a:t>Un soir, Héraclès surprend le lion sur le versant d'une colline. </a:t>
            </a:r>
          </a:p>
          <a:p>
            <a:pPr marL="285750" indent="-285750" algn="just">
              <a:buSzPct val="117000"/>
              <a:buBlip>
                <a:blip r:embed="rId3"/>
              </a:buBlip>
            </a:pPr>
            <a:r>
              <a:rPr lang="fr-FR" dirty="0"/>
              <a:t>Il tire </a:t>
            </a:r>
            <a:r>
              <a:rPr lang="fr-FR"/>
              <a:t>sur lui </a:t>
            </a:r>
            <a:r>
              <a:rPr lang="fr-FR" dirty="0"/>
              <a:t>des flèches, </a:t>
            </a:r>
            <a:r>
              <a:rPr lang="fr-FR"/>
              <a:t>il s’aperçoit </a:t>
            </a:r>
            <a:r>
              <a:rPr lang="fr-FR" dirty="0"/>
              <a:t>que le monstre est invulnérable.  </a:t>
            </a:r>
          </a:p>
          <a:p>
            <a:pPr marL="285750" indent="-285750" algn="just">
              <a:buSzPct val="117000"/>
              <a:buBlip>
                <a:blip r:embed="rId3"/>
              </a:buBlip>
            </a:pPr>
            <a:r>
              <a:rPr lang="fr-FR" dirty="0"/>
              <a:t>Il combat armé de sa massue en </a:t>
            </a:r>
            <a:r>
              <a:rPr lang="fr-FR"/>
              <a:t>bois d’olivier</a:t>
            </a:r>
            <a:r>
              <a:rPr lang="fr-FR" dirty="0"/>
              <a:t>. Il </a:t>
            </a:r>
            <a:r>
              <a:rPr lang="fr-FR"/>
              <a:t>en frappa </a:t>
            </a:r>
            <a:r>
              <a:rPr lang="fr-FR" dirty="0"/>
              <a:t>le lion et elle se brisa.</a:t>
            </a:r>
          </a:p>
          <a:p>
            <a:pPr marL="285750" indent="-285750" algn="just">
              <a:buSzPct val="117000"/>
              <a:buBlip>
                <a:blip r:embed="rId3"/>
              </a:buBlip>
            </a:pPr>
            <a:r>
              <a:rPr lang="fr-FR"/>
              <a:t>Héraclès l'étouffa, prit </a:t>
            </a:r>
            <a:r>
              <a:rPr lang="fr-FR" dirty="0"/>
              <a:t>une de ses griffes, dépeça le </a:t>
            </a:r>
            <a:r>
              <a:rPr lang="fr-FR"/>
              <a:t>lion et  fit de sa peau son armure.  </a:t>
            </a:r>
            <a:endParaRPr lang="fr-FR" dirty="0"/>
          </a:p>
          <a:p>
            <a:pPr marL="285750" indent="-285750" algn="just">
              <a:buSzPct val="117000"/>
              <a:buBlip>
                <a:blip r:embed="rId3"/>
              </a:buBlip>
            </a:pPr>
            <a:r>
              <a:rPr lang="fr-FR" dirty="0"/>
              <a:t>À son retour à Tirynthe, il lance la peau aux pieds d'Eurysthée, qui en est si terrifié qu'il saute dans une jarre pour s'y cacher. </a:t>
            </a:r>
          </a:p>
          <a:p>
            <a:pPr marL="285750" indent="-285750" algn="just">
              <a:buSzPct val="117000"/>
              <a:buBlip>
                <a:blip r:embed="rId3"/>
              </a:buBlip>
            </a:pPr>
            <a:r>
              <a:rPr lang="fr-FR" dirty="0"/>
              <a:t>Il ordonne à Héraclès de déposer dorénavant ses trophées à l'extérieur de la ville et de ne communiquer avec </a:t>
            </a:r>
            <a:r>
              <a:rPr lang="fr-FR"/>
              <a:t>lui que par </a:t>
            </a:r>
            <a:r>
              <a:rPr lang="fr-FR" dirty="0"/>
              <a:t>l'intermédiaire de </a:t>
            </a:r>
            <a:r>
              <a:rPr lang="fr-FR" dirty="0" err="1"/>
              <a:t>Coprée</a:t>
            </a:r>
            <a:r>
              <a:rPr lang="fr-FR" dirty="0"/>
              <a:t>.</a:t>
            </a:r>
          </a:p>
        </p:txBody>
      </p:sp>
      <p:sp>
        <p:nvSpPr>
          <p:cNvPr id="7" name="Espace réservé du pied de page 6">
            <a:extLst>
              <a:ext uri="{FF2B5EF4-FFF2-40B4-BE49-F238E27FC236}">
                <a16:creationId xmlns="" xmlns:a16="http://schemas.microsoft.com/office/drawing/2014/main" id="{B894C2C6-D7EB-453B-B884-E821EEE03D84}"/>
              </a:ext>
            </a:extLst>
          </p:cNvPr>
          <p:cNvSpPr>
            <a:spLocks noGrp="1"/>
          </p:cNvSpPr>
          <p:nvPr>
            <p:ph type="ftr" sz="quarter" idx="11"/>
          </p:nvPr>
        </p:nvSpPr>
        <p:spPr/>
        <p:txBody>
          <a:bodyPr/>
          <a:lstStyle/>
          <a:p>
            <a:r>
              <a:rPr lang="fr-FR"/>
              <a:t>STANISLAS AUDRAS</a:t>
            </a:r>
            <a:endParaRPr lang="fr-FR" dirty="0"/>
          </a:p>
        </p:txBody>
      </p:sp>
      <p:sp>
        <p:nvSpPr>
          <p:cNvPr id="8" name="Espace réservé du numéro de diapositive 7">
            <a:extLst>
              <a:ext uri="{FF2B5EF4-FFF2-40B4-BE49-F238E27FC236}">
                <a16:creationId xmlns="" xmlns:a16="http://schemas.microsoft.com/office/drawing/2014/main" id="{706416E5-3466-4F97-8443-69A948131B52}"/>
              </a:ext>
            </a:extLst>
          </p:cNvPr>
          <p:cNvSpPr>
            <a:spLocks noGrp="1"/>
          </p:cNvSpPr>
          <p:nvPr>
            <p:ph type="sldNum" sz="quarter" idx="12"/>
          </p:nvPr>
        </p:nvSpPr>
        <p:spPr/>
        <p:txBody>
          <a:bodyPr/>
          <a:lstStyle/>
          <a:p>
            <a:fld id="{98759C5F-E7AE-4DF1-921F-293CF847578A}" type="slidenum">
              <a:rPr lang="fr-FR" smtClean="0"/>
              <a:pPr/>
              <a:t>4</a:t>
            </a:fld>
            <a:endParaRPr lang="fr-FR" dirty="0"/>
          </a:p>
        </p:txBody>
      </p:sp>
    </p:spTree>
    <p:extLst>
      <p:ext uri="{BB962C8B-B14F-4D97-AF65-F5344CB8AC3E}">
        <p14:creationId xmlns="" xmlns:p14="http://schemas.microsoft.com/office/powerpoint/2010/main" val="586891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435280" cy="635670"/>
          </a:xfrm>
        </p:spPr>
        <p:txBody>
          <a:bodyPr>
            <a:normAutofit fontScale="90000"/>
          </a:bodyPr>
          <a:lstStyle/>
          <a:p>
            <a:pPr algn="ctr"/>
            <a:r>
              <a:rPr lang="fr-FR" sz="5400" dirty="0"/>
              <a:t>II - L'hydre de Lerne</a:t>
            </a:r>
          </a:p>
        </p:txBody>
      </p:sp>
      <p:sp>
        <p:nvSpPr>
          <p:cNvPr id="3" name="Espace réservé du contenu 2"/>
          <p:cNvSpPr>
            <a:spLocks noGrp="1"/>
          </p:cNvSpPr>
          <p:nvPr>
            <p:ph idx="1"/>
          </p:nvPr>
        </p:nvSpPr>
        <p:spPr>
          <a:xfrm>
            <a:off x="3575050" y="1435100"/>
            <a:ext cx="5111750" cy="4691063"/>
          </a:xfrm>
        </p:spPr>
        <p:txBody>
          <a:bodyPr>
            <a:normAutofit fontScale="70000" lnSpcReduction="20000"/>
          </a:bodyPr>
          <a:lstStyle/>
          <a:p>
            <a:pPr algn="just">
              <a:buClr>
                <a:srgbClr val="008000"/>
              </a:buClr>
            </a:pPr>
            <a:r>
              <a:rPr lang="fr-FR" dirty="0"/>
              <a:t>Héraclès, recouvert de sa peau de lion, attira la bête hors de son repaire.</a:t>
            </a:r>
          </a:p>
          <a:p>
            <a:pPr algn="just">
              <a:buClr>
                <a:srgbClr val="008000"/>
              </a:buClr>
            </a:pPr>
            <a:r>
              <a:rPr lang="fr-FR" dirty="0"/>
              <a:t>Débordé par </a:t>
            </a:r>
            <a:r>
              <a:rPr lang="fr-FR"/>
              <a:t>les régénérations des têtes de l’hydre, </a:t>
            </a:r>
            <a:r>
              <a:rPr lang="fr-FR" dirty="0"/>
              <a:t>Héraclès fit appel à son neveu </a:t>
            </a:r>
            <a:r>
              <a:rPr lang="fr-FR" dirty="0" err="1"/>
              <a:t>Iolaos</a:t>
            </a:r>
            <a:r>
              <a:rPr lang="fr-FR" dirty="0"/>
              <a:t> qui sur l'ordre de son oncle, cautérisa les cous pour empêcher les têtes de repousser.</a:t>
            </a:r>
          </a:p>
          <a:p>
            <a:pPr algn="just">
              <a:buClr>
                <a:srgbClr val="008000"/>
              </a:buClr>
            </a:pPr>
            <a:r>
              <a:rPr lang="fr-FR" dirty="0"/>
              <a:t> Quant à la tête immortelle, elle fut tranchée et enterrée. Héraclès trempa ses flèches dans le venin de la bête.</a:t>
            </a:r>
          </a:p>
          <a:p>
            <a:pPr algn="just">
              <a:buClr>
                <a:srgbClr val="008000"/>
              </a:buClr>
            </a:pPr>
            <a:r>
              <a:rPr lang="fr-FR" dirty="0"/>
              <a:t> Toutefois Eurysthée refusa de considérer cet exploit comme valable, car Héraclès avait bénéficié de l'aide de Iolaos.</a:t>
            </a:r>
          </a:p>
          <a:p>
            <a:endParaRPr lang="fr-FR" dirty="0"/>
          </a:p>
        </p:txBody>
      </p:sp>
      <p:pic>
        <p:nvPicPr>
          <p:cNvPr id="24578" name="Picture 2" descr="http://www.les-12-travaux-hercule.fr/wp-content/uploads/sites/2/2016/02/l_hydre_de_lerne_1-150x150.png"/>
          <p:cNvPicPr>
            <a:picLocks noChangeAspect="1" noChangeArrowheads="1"/>
          </p:cNvPicPr>
          <p:nvPr/>
        </p:nvPicPr>
        <p:blipFill>
          <a:blip r:embed="rId2" cstate="print"/>
          <a:srcRect/>
          <a:stretch>
            <a:fillRect/>
          </a:stretch>
        </p:blipFill>
        <p:spPr bwMode="auto">
          <a:xfrm>
            <a:off x="323528" y="1772816"/>
            <a:ext cx="3096344" cy="3096344"/>
          </a:xfrm>
          <a:prstGeom prst="rect">
            <a:avLst/>
          </a:prstGeom>
          <a:ln>
            <a:noFill/>
          </a:ln>
          <a:effectLst>
            <a:outerShdw blurRad="292100" dist="139700" dir="2700000" algn="tl" rotWithShape="0">
              <a:srgbClr val="333333">
                <a:alpha val="65000"/>
              </a:srgbClr>
            </a:outerShdw>
          </a:effectLst>
        </p:spPr>
      </p:pic>
      <p:sp>
        <p:nvSpPr>
          <p:cNvPr id="6" name="Espace réservé du contenu 2">
            <a:extLst>
              <a:ext uri="{FF2B5EF4-FFF2-40B4-BE49-F238E27FC236}">
                <a16:creationId xmlns="" xmlns:a16="http://schemas.microsoft.com/office/drawing/2014/main" id="{04197C75-4868-47D8-9E9E-A79D11997226}"/>
              </a:ext>
            </a:extLst>
          </p:cNvPr>
          <p:cNvSpPr txBox="1">
            <a:spLocks/>
          </p:cNvSpPr>
          <p:nvPr/>
        </p:nvSpPr>
        <p:spPr>
          <a:xfrm>
            <a:off x="0" y="912722"/>
            <a:ext cx="5317430" cy="467724"/>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b="1" dirty="0">
                <a:solidFill>
                  <a:srgbClr val="008000"/>
                </a:solidFill>
              </a:rPr>
              <a:t>Mission d’Héraclès : tuer L'hydre de Lerne</a:t>
            </a:r>
          </a:p>
          <a:p>
            <a:pPr marL="0" indent="0" algn="just">
              <a:buFont typeface="Arial" pitchFamily="34" charset="0"/>
              <a:buNone/>
            </a:pPr>
            <a:endParaRPr lang="en-GB" dirty="0"/>
          </a:p>
        </p:txBody>
      </p:sp>
      <p:sp>
        <p:nvSpPr>
          <p:cNvPr id="5" name="Espace réservé du pied de page 4">
            <a:extLst>
              <a:ext uri="{FF2B5EF4-FFF2-40B4-BE49-F238E27FC236}">
                <a16:creationId xmlns="" xmlns:a16="http://schemas.microsoft.com/office/drawing/2014/main" id="{376974F2-B1EC-4255-9F33-9802AAEE72C9}"/>
              </a:ext>
            </a:extLst>
          </p:cNvPr>
          <p:cNvSpPr>
            <a:spLocks noGrp="1"/>
          </p:cNvSpPr>
          <p:nvPr>
            <p:ph type="ftr" sz="quarter" idx="11"/>
          </p:nvPr>
        </p:nvSpPr>
        <p:spPr/>
        <p:txBody>
          <a:bodyPr/>
          <a:lstStyle/>
          <a:p>
            <a:r>
              <a:rPr lang="fr-FR"/>
              <a:t>STANISLAS AUDRAS</a:t>
            </a:r>
            <a:endParaRPr lang="fr-FR" dirty="0"/>
          </a:p>
        </p:txBody>
      </p:sp>
      <p:sp>
        <p:nvSpPr>
          <p:cNvPr id="7" name="Espace réservé du numéro de diapositive 6">
            <a:extLst>
              <a:ext uri="{FF2B5EF4-FFF2-40B4-BE49-F238E27FC236}">
                <a16:creationId xmlns="" xmlns:a16="http://schemas.microsoft.com/office/drawing/2014/main" id="{924AB609-9535-4A2F-866D-A293929419AD}"/>
              </a:ext>
            </a:extLst>
          </p:cNvPr>
          <p:cNvSpPr>
            <a:spLocks noGrp="1"/>
          </p:cNvSpPr>
          <p:nvPr>
            <p:ph type="sldNum" sz="quarter" idx="12"/>
          </p:nvPr>
        </p:nvSpPr>
        <p:spPr/>
        <p:txBody>
          <a:bodyPr/>
          <a:lstStyle/>
          <a:p>
            <a:fld id="{98759C5F-E7AE-4DF1-921F-293CF847578A}" type="slidenum">
              <a:rPr lang="fr-FR" smtClean="0"/>
              <a:pPr/>
              <a:t>5</a:t>
            </a:fld>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608" y="12937"/>
            <a:ext cx="8435989" cy="1162050"/>
          </a:xfrm>
        </p:spPr>
        <p:txBody>
          <a:bodyPr/>
          <a:lstStyle/>
          <a:p>
            <a:pPr algn="ctr"/>
            <a:r>
              <a:rPr lang="fr-FR" sz="4900" dirty="0"/>
              <a:t>III - La biche de Cérynie</a:t>
            </a:r>
          </a:p>
        </p:txBody>
      </p:sp>
      <p:sp>
        <p:nvSpPr>
          <p:cNvPr id="3" name="Espace réservé du contenu 2"/>
          <p:cNvSpPr>
            <a:spLocks noGrp="1"/>
          </p:cNvSpPr>
          <p:nvPr>
            <p:ph idx="1"/>
          </p:nvPr>
        </p:nvSpPr>
        <p:spPr>
          <a:xfrm>
            <a:off x="3563888" y="1437897"/>
            <a:ext cx="5111750" cy="5145435"/>
          </a:xfrm>
        </p:spPr>
        <p:txBody>
          <a:bodyPr>
            <a:noAutofit/>
          </a:bodyPr>
          <a:lstStyle/>
          <a:p>
            <a:pPr algn="just">
              <a:buClr>
                <a:schemeClr val="bg2">
                  <a:lumMod val="50000"/>
                </a:schemeClr>
              </a:buClr>
            </a:pPr>
            <a:r>
              <a:rPr lang="fr-FR" sz="2000" dirty="0"/>
              <a:t>Héraclès poursuivit l'animal toute une année. </a:t>
            </a:r>
          </a:p>
          <a:p>
            <a:pPr algn="just">
              <a:buClr>
                <a:schemeClr val="bg2">
                  <a:lumMod val="50000"/>
                </a:schemeClr>
              </a:buClr>
            </a:pPr>
            <a:r>
              <a:rPr lang="fr-FR" sz="2000" dirty="0"/>
              <a:t>La biche finit cependant par s'épuiser, et se réfugia sur le mont </a:t>
            </a:r>
            <a:r>
              <a:rPr lang="fr-FR" sz="2000" dirty="0" err="1"/>
              <a:t>Artémission</a:t>
            </a:r>
            <a:r>
              <a:rPr lang="fr-FR" sz="2000" dirty="0"/>
              <a:t>. </a:t>
            </a:r>
          </a:p>
          <a:p>
            <a:pPr algn="just">
              <a:buClr>
                <a:schemeClr val="bg2">
                  <a:lumMod val="50000"/>
                </a:schemeClr>
              </a:buClr>
            </a:pPr>
            <a:r>
              <a:rPr lang="fr-FR" sz="2000" dirty="0"/>
              <a:t>Héraclès lui décocha une flèche entre l'os et le tendon de la patte, l'immobilisant</a:t>
            </a:r>
          </a:p>
          <a:p>
            <a:pPr algn="just">
              <a:buClr>
                <a:schemeClr val="bg2">
                  <a:lumMod val="50000"/>
                </a:schemeClr>
              </a:buClr>
            </a:pPr>
            <a:r>
              <a:rPr lang="fr-FR" sz="2000" dirty="0"/>
              <a:t>Il chargea l'animal sur ses épaules</a:t>
            </a:r>
          </a:p>
          <a:p>
            <a:pPr algn="just">
              <a:buClr>
                <a:schemeClr val="bg2">
                  <a:lumMod val="50000"/>
                </a:schemeClr>
              </a:buClr>
            </a:pPr>
            <a:r>
              <a:rPr lang="fr-FR" sz="2000" dirty="0"/>
              <a:t>En chemin, il rencontra Artémis et Apollon, qui l'accusèrent de sacrilège pour avoir maltraité la bête. </a:t>
            </a:r>
          </a:p>
          <a:p>
            <a:pPr algn="just">
              <a:buClr>
                <a:schemeClr val="bg2">
                  <a:lumMod val="50000"/>
                </a:schemeClr>
              </a:buClr>
            </a:pPr>
            <a:r>
              <a:rPr lang="fr-FR" sz="2000" dirty="0"/>
              <a:t>Le chasseur rejeta la responsabilité sur Eurysthée. </a:t>
            </a:r>
          </a:p>
          <a:p>
            <a:pPr algn="just">
              <a:buClr>
                <a:schemeClr val="bg2">
                  <a:lumMod val="50000"/>
                </a:schemeClr>
              </a:buClr>
            </a:pPr>
            <a:r>
              <a:rPr lang="fr-FR" sz="2000" dirty="0"/>
              <a:t>Artémis s'apaisa et elle l'autorisa à se rendre à Mycènes à condition </a:t>
            </a:r>
            <a:r>
              <a:rPr lang="fr-FR" sz="2000"/>
              <a:t>de relâcher la biche </a:t>
            </a:r>
            <a:endParaRPr lang="fr-FR" sz="2000" dirty="0"/>
          </a:p>
        </p:txBody>
      </p:sp>
      <p:pic>
        <p:nvPicPr>
          <p:cNvPr id="23554" name="Picture 2" descr="http://data-cache.abuledu.org/full/hercule-et-la-biche-de-cerynie-53aed3b5.jpg"/>
          <p:cNvPicPr>
            <a:picLocks noChangeAspect="1" noChangeArrowheads="1"/>
          </p:cNvPicPr>
          <p:nvPr/>
        </p:nvPicPr>
        <p:blipFill>
          <a:blip r:embed="rId2" cstate="print"/>
          <a:srcRect/>
          <a:stretch>
            <a:fillRect/>
          </a:stretch>
        </p:blipFill>
        <p:spPr bwMode="auto">
          <a:xfrm>
            <a:off x="251520" y="1700808"/>
            <a:ext cx="2952328" cy="3777454"/>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 xmlns:a16="http://schemas.microsoft.com/office/drawing/2014/main" id="{EB196C11-D77C-408D-BAB9-7A4CC7FBBEA5}"/>
              </a:ext>
            </a:extLst>
          </p:cNvPr>
          <p:cNvSpPr/>
          <p:nvPr/>
        </p:nvSpPr>
        <p:spPr>
          <a:xfrm>
            <a:off x="179512" y="1077211"/>
            <a:ext cx="4851072" cy="369332"/>
          </a:xfrm>
          <a:prstGeom prst="rect">
            <a:avLst/>
          </a:prstGeom>
        </p:spPr>
        <p:txBody>
          <a:bodyPr wrap="none">
            <a:spAutoFit/>
          </a:bodyPr>
          <a:lstStyle/>
          <a:p>
            <a:pPr algn="just"/>
            <a:r>
              <a:rPr lang="fr-FR" b="1" dirty="0">
                <a:solidFill>
                  <a:schemeClr val="bg2">
                    <a:lumMod val="25000"/>
                  </a:schemeClr>
                </a:solidFill>
              </a:rPr>
              <a:t>Mission d’Héraclès : capturer La biche de Cérynie</a:t>
            </a:r>
          </a:p>
        </p:txBody>
      </p:sp>
      <p:sp>
        <p:nvSpPr>
          <p:cNvPr id="6" name="Espace réservé du pied de page 5">
            <a:extLst>
              <a:ext uri="{FF2B5EF4-FFF2-40B4-BE49-F238E27FC236}">
                <a16:creationId xmlns="" xmlns:a16="http://schemas.microsoft.com/office/drawing/2014/main" id="{B381901F-EFD4-43BE-B081-F5BD1CD69C9B}"/>
              </a:ext>
            </a:extLst>
          </p:cNvPr>
          <p:cNvSpPr>
            <a:spLocks noGrp="1"/>
          </p:cNvSpPr>
          <p:nvPr>
            <p:ph type="ftr" sz="quarter" idx="11"/>
          </p:nvPr>
        </p:nvSpPr>
        <p:spPr/>
        <p:txBody>
          <a:bodyPr/>
          <a:lstStyle/>
          <a:p>
            <a:r>
              <a:rPr lang="fr-FR"/>
              <a:t>STANISLAS AUDRAS</a:t>
            </a:r>
            <a:endParaRPr lang="fr-FR" dirty="0"/>
          </a:p>
        </p:txBody>
      </p:sp>
      <p:sp>
        <p:nvSpPr>
          <p:cNvPr id="7" name="Espace réservé du numéro de diapositive 6">
            <a:extLst>
              <a:ext uri="{FF2B5EF4-FFF2-40B4-BE49-F238E27FC236}">
                <a16:creationId xmlns="" xmlns:a16="http://schemas.microsoft.com/office/drawing/2014/main" id="{83AC1A93-A526-4CDE-AC2E-8278894D38CE}"/>
              </a:ext>
            </a:extLst>
          </p:cNvPr>
          <p:cNvSpPr>
            <a:spLocks noGrp="1"/>
          </p:cNvSpPr>
          <p:nvPr>
            <p:ph type="sldNum" sz="quarter" idx="12"/>
          </p:nvPr>
        </p:nvSpPr>
        <p:spPr/>
        <p:txBody>
          <a:bodyPr/>
          <a:lstStyle/>
          <a:p>
            <a:fld id="{98759C5F-E7AE-4DF1-921F-293CF847578A}" type="slidenum">
              <a:rPr lang="fr-FR" smtClean="0"/>
              <a:pPr/>
              <a:t>6</a:t>
            </a:fld>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150812"/>
            <a:ext cx="8136904" cy="1162050"/>
          </a:xfrm>
        </p:spPr>
        <p:txBody>
          <a:bodyPr/>
          <a:lstStyle/>
          <a:p>
            <a:pPr algn="ctr"/>
            <a:r>
              <a:rPr lang="fr-FR" sz="4900" dirty="0"/>
              <a:t>IV - Le sanglier d'Érymanthe</a:t>
            </a:r>
          </a:p>
        </p:txBody>
      </p:sp>
      <p:sp>
        <p:nvSpPr>
          <p:cNvPr id="3" name="Espace réservé du contenu 2"/>
          <p:cNvSpPr>
            <a:spLocks noGrp="1"/>
          </p:cNvSpPr>
          <p:nvPr>
            <p:ph idx="1"/>
          </p:nvPr>
        </p:nvSpPr>
        <p:spPr>
          <a:xfrm>
            <a:off x="3730625" y="1853064"/>
            <a:ext cx="5111750" cy="4752237"/>
          </a:xfrm>
        </p:spPr>
        <p:txBody>
          <a:bodyPr>
            <a:noAutofit/>
          </a:bodyPr>
          <a:lstStyle/>
          <a:p>
            <a:pPr algn="just">
              <a:buClr>
                <a:schemeClr val="tx1">
                  <a:lumMod val="65000"/>
                  <a:lumOff val="35000"/>
                </a:schemeClr>
              </a:buClr>
            </a:pPr>
            <a:r>
              <a:rPr lang="fr-FR" sz="2000" dirty="0"/>
              <a:t>Héraclès pourchassa durant l'hiver la bête parcourant l'Érymanthe. </a:t>
            </a:r>
          </a:p>
          <a:p>
            <a:pPr algn="just">
              <a:buClr>
                <a:schemeClr val="tx1">
                  <a:lumMod val="65000"/>
                  <a:lumOff val="35000"/>
                </a:schemeClr>
              </a:buClr>
            </a:pPr>
            <a:r>
              <a:rPr lang="fr-FR" sz="2000" dirty="0"/>
              <a:t>Pour le faire sortir de sa tanière, il faut pousser de grands cris.</a:t>
            </a:r>
          </a:p>
          <a:p>
            <a:pPr algn="just">
              <a:buClr>
                <a:schemeClr val="tx1">
                  <a:lumMod val="65000"/>
                  <a:lumOff val="35000"/>
                </a:schemeClr>
              </a:buClr>
            </a:pPr>
            <a:r>
              <a:rPr lang="fr-FR" sz="2000" dirty="0"/>
              <a:t>Héraclès le coursa à travers toute la montagne, jusqu’au sommet. </a:t>
            </a:r>
          </a:p>
          <a:p>
            <a:pPr algn="just">
              <a:buClr>
                <a:schemeClr val="tx1">
                  <a:lumMod val="65000"/>
                  <a:lumOff val="35000"/>
                </a:schemeClr>
              </a:buClr>
            </a:pPr>
            <a:r>
              <a:rPr lang="fr-FR" sz="2000" dirty="0"/>
              <a:t>Dans un moment d'inattention causé par la fatigue, le sanglier d'Erymanthe tomba dans un trou creusé par Héraclès pour le piéger.</a:t>
            </a:r>
          </a:p>
          <a:p>
            <a:pPr algn="just">
              <a:buClr>
                <a:schemeClr val="tx1">
                  <a:lumMod val="65000"/>
                  <a:lumOff val="35000"/>
                </a:schemeClr>
              </a:buClr>
            </a:pPr>
            <a:r>
              <a:rPr lang="fr-FR" sz="2000" dirty="0"/>
              <a:t>Comme la bête était paralysée par le choc, Héraclès la maîtrisa à mains nues et l'enchaîna.</a:t>
            </a:r>
          </a:p>
        </p:txBody>
      </p:sp>
      <p:pic>
        <p:nvPicPr>
          <p:cNvPr id="22532" name="Picture 4" descr="http://lewebpedagogique.com/mrneveux/files/2009/03/heracles_4.gif"/>
          <p:cNvPicPr>
            <a:picLocks noChangeAspect="1" noChangeArrowheads="1"/>
          </p:cNvPicPr>
          <p:nvPr/>
        </p:nvPicPr>
        <p:blipFill>
          <a:blip r:embed="rId2" cstate="print"/>
          <a:srcRect/>
          <a:stretch>
            <a:fillRect/>
          </a:stretch>
        </p:blipFill>
        <p:spPr bwMode="auto">
          <a:xfrm>
            <a:off x="251520" y="1700808"/>
            <a:ext cx="3416425" cy="3456384"/>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 xmlns:a16="http://schemas.microsoft.com/office/drawing/2014/main" id="{B9E1A2E5-6C3F-4492-9EAB-70E5B650EAA1}"/>
              </a:ext>
            </a:extLst>
          </p:cNvPr>
          <p:cNvSpPr/>
          <p:nvPr/>
        </p:nvSpPr>
        <p:spPr>
          <a:xfrm>
            <a:off x="179512" y="1187751"/>
            <a:ext cx="5273751" cy="369332"/>
          </a:xfrm>
          <a:prstGeom prst="rect">
            <a:avLst/>
          </a:prstGeom>
        </p:spPr>
        <p:txBody>
          <a:bodyPr wrap="none">
            <a:spAutoFit/>
          </a:bodyPr>
          <a:lstStyle/>
          <a:p>
            <a:r>
              <a:rPr lang="fr-FR" b="1" dirty="0">
                <a:solidFill>
                  <a:schemeClr val="tx1">
                    <a:lumMod val="65000"/>
                    <a:lumOff val="35000"/>
                  </a:schemeClr>
                </a:solidFill>
              </a:rPr>
              <a:t>Mission d’Héraclès : capturer le sanglier d'Érymanthe.</a:t>
            </a:r>
          </a:p>
        </p:txBody>
      </p:sp>
      <p:sp>
        <p:nvSpPr>
          <p:cNvPr id="6" name="Espace réservé du pied de page 5">
            <a:extLst>
              <a:ext uri="{FF2B5EF4-FFF2-40B4-BE49-F238E27FC236}">
                <a16:creationId xmlns="" xmlns:a16="http://schemas.microsoft.com/office/drawing/2014/main" id="{5AFE77A1-4665-4B54-AF9A-FF868EDCEA3E}"/>
              </a:ext>
            </a:extLst>
          </p:cNvPr>
          <p:cNvSpPr>
            <a:spLocks noGrp="1"/>
          </p:cNvSpPr>
          <p:nvPr>
            <p:ph type="ftr" sz="quarter" idx="11"/>
          </p:nvPr>
        </p:nvSpPr>
        <p:spPr/>
        <p:txBody>
          <a:bodyPr/>
          <a:lstStyle/>
          <a:p>
            <a:r>
              <a:rPr lang="fr-FR"/>
              <a:t>STANISLAS AUDRAS</a:t>
            </a:r>
            <a:endParaRPr lang="fr-FR" dirty="0"/>
          </a:p>
        </p:txBody>
      </p:sp>
      <p:sp>
        <p:nvSpPr>
          <p:cNvPr id="7" name="Espace réservé du numéro de diapositive 6">
            <a:extLst>
              <a:ext uri="{FF2B5EF4-FFF2-40B4-BE49-F238E27FC236}">
                <a16:creationId xmlns="" xmlns:a16="http://schemas.microsoft.com/office/drawing/2014/main" id="{C417A905-EF87-4FBA-A71D-F946BDA9BBE4}"/>
              </a:ext>
            </a:extLst>
          </p:cNvPr>
          <p:cNvSpPr>
            <a:spLocks noGrp="1"/>
          </p:cNvSpPr>
          <p:nvPr>
            <p:ph type="sldNum" sz="quarter" idx="12"/>
          </p:nvPr>
        </p:nvSpPr>
        <p:spPr/>
        <p:txBody>
          <a:bodyPr/>
          <a:lstStyle/>
          <a:p>
            <a:fld id="{98759C5F-E7AE-4DF1-921F-293CF847578A}" type="slidenum">
              <a:rPr lang="fr-FR" smtClean="0"/>
              <a:pPr/>
              <a:t>7</a:t>
            </a:fld>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19417"/>
            <a:ext cx="9144000" cy="946352"/>
          </a:xfrm>
        </p:spPr>
        <p:txBody>
          <a:bodyPr>
            <a:normAutofit/>
          </a:bodyPr>
          <a:lstStyle/>
          <a:p>
            <a:pPr algn="ctr"/>
            <a:r>
              <a:rPr lang="fr-FR" sz="4900" dirty="0"/>
              <a:t>V- Les écuries d'Augias</a:t>
            </a:r>
          </a:p>
        </p:txBody>
      </p:sp>
      <p:sp>
        <p:nvSpPr>
          <p:cNvPr id="3" name="Espace réservé du contenu 2"/>
          <p:cNvSpPr>
            <a:spLocks noGrp="1"/>
          </p:cNvSpPr>
          <p:nvPr>
            <p:ph idx="1"/>
          </p:nvPr>
        </p:nvSpPr>
        <p:spPr>
          <a:xfrm>
            <a:off x="3780730" y="1481908"/>
            <a:ext cx="5255766" cy="5256676"/>
          </a:xfrm>
        </p:spPr>
        <p:txBody>
          <a:bodyPr>
            <a:normAutofit/>
          </a:bodyPr>
          <a:lstStyle/>
          <a:p>
            <a:pPr algn="just">
              <a:buClr>
                <a:schemeClr val="accent6">
                  <a:lumMod val="50000"/>
                </a:schemeClr>
              </a:buClr>
            </a:pPr>
            <a:r>
              <a:rPr lang="fr-FR" sz="2000" dirty="0"/>
              <a:t>Augias possédait 3 000 bœufs, mais les écuries de ses animaux étaient tellement sales qu'on ne pouvait plus y entrer. </a:t>
            </a:r>
          </a:p>
          <a:p>
            <a:pPr algn="just">
              <a:buClr>
                <a:schemeClr val="accent6">
                  <a:lumMod val="50000"/>
                </a:schemeClr>
              </a:buClr>
            </a:pPr>
            <a:r>
              <a:rPr lang="fr-FR" sz="2000" dirty="0"/>
              <a:t>Héraclès les nettoya en une journée, en détournant les </a:t>
            </a:r>
            <a:r>
              <a:rPr lang="fr-FR" sz="2000"/>
              <a:t>eaux des fleuves Alphée et  Pénée pour </a:t>
            </a:r>
            <a:r>
              <a:rPr lang="fr-FR" sz="2000" dirty="0"/>
              <a:t>les décrasser. </a:t>
            </a:r>
          </a:p>
          <a:p>
            <a:pPr algn="just">
              <a:buClr>
                <a:schemeClr val="accent6">
                  <a:lumMod val="50000"/>
                </a:schemeClr>
              </a:buClr>
            </a:pPr>
            <a:r>
              <a:rPr lang="fr-FR" sz="2000" dirty="0"/>
              <a:t>Quand il estima que ces dernières étaient propres, il détruisit les dérivations qu'il avait construites. Le soleil couchant vint sécher les écuries.</a:t>
            </a:r>
          </a:p>
          <a:p>
            <a:pPr algn="just">
              <a:buClr>
                <a:schemeClr val="accent6">
                  <a:lumMod val="50000"/>
                </a:schemeClr>
              </a:buClr>
            </a:pPr>
            <a:r>
              <a:rPr lang="fr-FR" sz="2000" dirty="0"/>
              <a:t>Ce travail ne fut cependant pas comptabilisé, Eurysthée prétexta qu'Héraclès avait demandé à Augias d'être payé pour la tâche. </a:t>
            </a:r>
          </a:p>
        </p:txBody>
      </p:sp>
      <p:pic>
        <p:nvPicPr>
          <p:cNvPr id="21506" name="Picture 2" descr="http://2.bp.blogspot.com/_t1XFSsexrec/SOycKiRJW2I/AAAAAAAAAgo/DGtXO4EYItw/s320/%C3%A9curies+d%27augias"/>
          <p:cNvPicPr>
            <a:picLocks noChangeAspect="1" noChangeArrowheads="1"/>
          </p:cNvPicPr>
          <p:nvPr/>
        </p:nvPicPr>
        <p:blipFill>
          <a:blip r:embed="rId2" cstate="print"/>
          <a:srcRect/>
          <a:stretch>
            <a:fillRect/>
          </a:stretch>
        </p:blipFill>
        <p:spPr bwMode="auto">
          <a:xfrm>
            <a:off x="251520" y="1772815"/>
            <a:ext cx="3168352" cy="3224931"/>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 xmlns:a16="http://schemas.microsoft.com/office/drawing/2014/main" id="{83ED1FA6-7373-41DC-9F2C-3B2510B97340}"/>
              </a:ext>
            </a:extLst>
          </p:cNvPr>
          <p:cNvSpPr/>
          <p:nvPr/>
        </p:nvSpPr>
        <p:spPr>
          <a:xfrm>
            <a:off x="253595" y="1234626"/>
            <a:ext cx="3952236" cy="369332"/>
          </a:xfrm>
          <a:prstGeom prst="rect">
            <a:avLst/>
          </a:prstGeom>
        </p:spPr>
        <p:txBody>
          <a:bodyPr wrap="none">
            <a:spAutoFit/>
          </a:bodyPr>
          <a:lstStyle/>
          <a:p>
            <a:pPr algn="just"/>
            <a:r>
              <a:rPr lang="fr-FR" b="1" dirty="0">
                <a:solidFill>
                  <a:schemeClr val="accent6">
                    <a:lumMod val="75000"/>
                  </a:schemeClr>
                </a:solidFill>
              </a:rPr>
              <a:t>Mission d’Héraclès: nettoyer les écuries</a:t>
            </a:r>
          </a:p>
        </p:txBody>
      </p:sp>
      <p:sp>
        <p:nvSpPr>
          <p:cNvPr id="6" name="Espace réservé du pied de page 5">
            <a:extLst>
              <a:ext uri="{FF2B5EF4-FFF2-40B4-BE49-F238E27FC236}">
                <a16:creationId xmlns="" xmlns:a16="http://schemas.microsoft.com/office/drawing/2014/main" id="{63385920-8975-4CB1-A75C-4D97E140D131}"/>
              </a:ext>
            </a:extLst>
          </p:cNvPr>
          <p:cNvSpPr>
            <a:spLocks noGrp="1"/>
          </p:cNvSpPr>
          <p:nvPr>
            <p:ph type="ftr" sz="quarter" idx="11"/>
          </p:nvPr>
        </p:nvSpPr>
        <p:spPr/>
        <p:txBody>
          <a:bodyPr/>
          <a:lstStyle/>
          <a:p>
            <a:r>
              <a:rPr lang="fr-FR"/>
              <a:t>STANISLAS AUDRAS</a:t>
            </a:r>
            <a:endParaRPr lang="fr-FR" dirty="0"/>
          </a:p>
        </p:txBody>
      </p:sp>
      <p:sp>
        <p:nvSpPr>
          <p:cNvPr id="7" name="Espace réservé du numéro de diapositive 6">
            <a:extLst>
              <a:ext uri="{FF2B5EF4-FFF2-40B4-BE49-F238E27FC236}">
                <a16:creationId xmlns="" xmlns:a16="http://schemas.microsoft.com/office/drawing/2014/main" id="{281945FF-3123-45AA-9AF5-5CA4ED436C20}"/>
              </a:ext>
            </a:extLst>
          </p:cNvPr>
          <p:cNvSpPr>
            <a:spLocks noGrp="1"/>
          </p:cNvSpPr>
          <p:nvPr>
            <p:ph type="sldNum" sz="quarter" idx="12"/>
          </p:nvPr>
        </p:nvSpPr>
        <p:spPr/>
        <p:txBody>
          <a:bodyPr/>
          <a:lstStyle/>
          <a:p>
            <a:fld id="{98759C5F-E7AE-4DF1-921F-293CF847578A}" type="slidenum">
              <a:rPr lang="fr-FR" smtClean="0"/>
              <a:pPr/>
              <a:t>8</a:t>
            </a:fld>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1509" y="589403"/>
            <a:ext cx="8435280" cy="1162050"/>
          </a:xfrm>
        </p:spPr>
        <p:txBody>
          <a:bodyPr>
            <a:normAutofit fontScale="90000"/>
          </a:bodyPr>
          <a:lstStyle/>
          <a:p>
            <a:pPr algn="ctr"/>
            <a:r>
              <a:rPr lang="fr-FR" sz="6000" dirty="0"/>
              <a:t>VI- Les oiseaux du lac Stymphale</a:t>
            </a:r>
            <a:r>
              <a:rPr lang="fr-FR" dirty="0"/>
              <a:t> </a:t>
            </a:r>
          </a:p>
        </p:txBody>
      </p:sp>
      <p:sp>
        <p:nvSpPr>
          <p:cNvPr id="3" name="Espace réservé du contenu 2"/>
          <p:cNvSpPr>
            <a:spLocks noGrp="1"/>
          </p:cNvSpPr>
          <p:nvPr>
            <p:ph idx="1"/>
          </p:nvPr>
        </p:nvSpPr>
        <p:spPr>
          <a:xfrm>
            <a:off x="155575" y="1972081"/>
            <a:ext cx="5914182" cy="450689"/>
          </a:xfrm>
        </p:spPr>
        <p:txBody>
          <a:bodyPr>
            <a:normAutofit/>
          </a:bodyPr>
          <a:lstStyle/>
          <a:p>
            <a:pPr marL="0" indent="0">
              <a:buNone/>
            </a:pPr>
            <a:r>
              <a:rPr lang="fr-FR" sz="1800" b="1" dirty="0">
                <a:solidFill>
                  <a:schemeClr val="accent6">
                    <a:lumMod val="50000"/>
                  </a:schemeClr>
                </a:solidFill>
              </a:rPr>
              <a:t>Mission d’Héraclès : se débarrasser des oiseaux</a:t>
            </a:r>
          </a:p>
        </p:txBody>
      </p:sp>
      <p:sp>
        <p:nvSpPr>
          <p:cNvPr id="20482" name="AutoShape 2" descr="https://mythologica.fr/grec/pic/herakles_stymphal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484" name="AutoShape 4" descr="https://mythologica.fr/grec/pic/herakles_stymphal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486" name="AutoShape 6" descr="https://mythologica.fr/grec/pic/herakles_stymphal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488" name="AutoShape 8" descr="https://mythologica.fr/grec/pic/herakles_stymphal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490" name="AutoShape 10" descr="https://mythologica.fr/grec/pic/herakles_stymphal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492" name="AutoShape 12" descr="https://mythologica.fr/grec/pic/herakles_stymphal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494" name="AutoShape 14" descr="https://mythologica.fr/grec/pic/herakles_stymphal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0496" name="Picture 16" descr="http://www.les-12-travaux-hercule.fr/wp-content/uploads/sites/2/2016/02/les_oiseaux_du_lac_de_stymphale_1.png"/>
          <p:cNvPicPr>
            <a:picLocks noChangeAspect="1" noChangeArrowheads="1"/>
          </p:cNvPicPr>
          <p:nvPr/>
        </p:nvPicPr>
        <p:blipFill>
          <a:blip r:embed="rId2" cstate="print"/>
          <a:srcRect/>
          <a:stretch>
            <a:fillRect/>
          </a:stretch>
        </p:blipFill>
        <p:spPr bwMode="auto">
          <a:xfrm>
            <a:off x="155575" y="2718582"/>
            <a:ext cx="3285508" cy="2376370"/>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 xmlns:a16="http://schemas.microsoft.com/office/drawing/2014/main" id="{193F10E8-DD89-4107-8490-C3899406BA33}"/>
              </a:ext>
            </a:extLst>
          </p:cNvPr>
          <p:cNvSpPr/>
          <p:nvPr/>
        </p:nvSpPr>
        <p:spPr>
          <a:xfrm>
            <a:off x="3702230" y="2413337"/>
            <a:ext cx="5286195" cy="2554545"/>
          </a:xfrm>
          <a:prstGeom prst="rect">
            <a:avLst/>
          </a:prstGeom>
        </p:spPr>
        <p:txBody>
          <a:bodyPr wrap="square">
            <a:spAutoFit/>
          </a:bodyPr>
          <a:lstStyle/>
          <a:p>
            <a:pPr marL="342900" indent="-342900" algn="just">
              <a:buClr>
                <a:schemeClr val="accent6">
                  <a:lumMod val="50000"/>
                </a:schemeClr>
              </a:buClr>
              <a:buFont typeface="Arial" panose="020B0604020202020204" pitchFamily="34" charset="0"/>
              <a:buChar char="•"/>
            </a:pPr>
            <a:r>
              <a:rPr lang="fr-FR" sz="2000" dirty="0"/>
              <a:t>Des oiseaux infestaient les bois près du lac Stymphale, en Arcadie. </a:t>
            </a:r>
          </a:p>
          <a:p>
            <a:pPr marL="342900" indent="-342900" algn="just">
              <a:buClr>
                <a:schemeClr val="accent6">
                  <a:lumMod val="50000"/>
                </a:schemeClr>
              </a:buClr>
              <a:buFont typeface="Arial" panose="020B0604020202020204" pitchFamily="34" charset="0"/>
              <a:buChar char="•"/>
            </a:pPr>
            <a:r>
              <a:rPr lang="fr-FR" sz="2000" dirty="0"/>
              <a:t>Ils tuaient leurs proies grâce à la pointe acérée de leurs plumes, qu'ils utilisaient comme des flèches. </a:t>
            </a:r>
          </a:p>
          <a:p>
            <a:pPr marL="342900" indent="-342900" algn="just">
              <a:buClr>
                <a:schemeClr val="accent6">
                  <a:lumMod val="50000"/>
                </a:schemeClr>
              </a:buClr>
              <a:buFont typeface="Arial" panose="020B0604020202020204" pitchFamily="34" charset="0"/>
              <a:buChar char="•"/>
            </a:pPr>
            <a:r>
              <a:rPr lang="fr-FR" sz="2000" dirty="0"/>
              <a:t>Héraclès les effraya au moyen de crotales de bronze  qu'Athéna lui avait offerts, en tua un certain nombre, puis chassa le reste</a:t>
            </a:r>
            <a:r>
              <a:rPr lang="fr-FR" dirty="0"/>
              <a:t>. </a:t>
            </a:r>
          </a:p>
        </p:txBody>
      </p:sp>
      <p:sp>
        <p:nvSpPr>
          <p:cNvPr id="6" name="Espace réservé du pied de page 5">
            <a:extLst>
              <a:ext uri="{FF2B5EF4-FFF2-40B4-BE49-F238E27FC236}">
                <a16:creationId xmlns="" xmlns:a16="http://schemas.microsoft.com/office/drawing/2014/main" id="{57C2ECB7-8FCF-4554-ABDA-3D58E9611DF6}"/>
              </a:ext>
            </a:extLst>
          </p:cNvPr>
          <p:cNvSpPr>
            <a:spLocks noGrp="1"/>
          </p:cNvSpPr>
          <p:nvPr>
            <p:ph type="ftr" sz="quarter" idx="11"/>
          </p:nvPr>
        </p:nvSpPr>
        <p:spPr/>
        <p:txBody>
          <a:bodyPr/>
          <a:lstStyle/>
          <a:p>
            <a:r>
              <a:rPr lang="fr-FR"/>
              <a:t>STANISLAS AUDRAS</a:t>
            </a:r>
            <a:endParaRPr lang="fr-FR" dirty="0"/>
          </a:p>
        </p:txBody>
      </p:sp>
      <p:sp>
        <p:nvSpPr>
          <p:cNvPr id="7" name="Espace réservé du numéro de diapositive 6">
            <a:extLst>
              <a:ext uri="{FF2B5EF4-FFF2-40B4-BE49-F238E27FC236}">
                <a16:creationId xmlns="" xmlns:a16="http://schemas.microsoft.com/office/drawing/2014/main" id="{9DF6C49A-CF7B-452F-A5B1-1C1621B40477}"/>
              </a:ext>
            </a:extLst>
          </p:cNvPr>
          <p:cNvSpPr>
            <a:spLocks noGrp="1"/>
          </p:cNvSpPr>
          <p:nvPr>
            <p:ph type="sldNum" sz="quarter" idx="12"/>
          </p:nvPr>
        </p:nvSpPr>
        <p:spPr/>
        <p:txBody>
          <a:bodyPr/>
          <a:lstStyle/>
          <a:p>
            <a:fld id="{98759C5F-E7AE-4DF1-921F-293CF847578A}" type="slidenum">
              <a:rPr lang="fr-FR" smtClean="0"/>
              <a:pPr/>
              <a:t>9</a:t>
            </a:fld>
            <a:endParaRPr lang="fr-FR" dirty="0"/>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1896</TotalTime>
  <Words>491</Words>
  <Application>Microsoft Office PowerPoint</Application>
  <PresentationFormat>Affichage à l'écran (4:3)</PresentationFormat>
  <Paragraphs>126</Paragraphs>
  <Slides>15</Slides>
  <Notes>2</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Thème Office</vt:lpstr>
      <vt:lpstr>Les 12 travaux d’Héraclès</vt:lpstr>
      <vt:lpstr>Contexte</vt:lpstr>
      <vt:lpstr>Les 12 travaux</vt:lpstr>
      <vt:lpstr>I - Le lion de Némée</vt:lpstr>
      <vt:lpstr>II - L'hydre de Lerne</vt:lpstr>
      <vt:lpstr>III - La biche de Cérynie</vt:lpstr>
      <vt:lpstr>IV - Le sanglier d'Érymanthe</vt:lpstr>
      <vt:lpstr>V- Les écuries d'Augias</vt:lpstr>
      <vt:lpstr>VI- Les oiseaux du lac Stymphale </vt:lpstr>
      <vt:lpstr>VII- Le taureau de Minos </vt:lpstr>
      <vt:lpstr>VIII- Les juments mangeuses d'hommes de Diomède</vt:lpstr>
      <vt:lpstr>IX- La ceinture d'Hippolyte</vt:lpstr>
      <vt:lpstr>X- Le troupeau de bœufs du géant aux trois corps Géryon</vt:lpstr>
      <vt:lpstr>XI- Les pommes d'or du jardin des Hespérides</vt:lpstr>
      <vt:lpstr>XII- Le chien aux trois têtes Cerbère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jgtkder</dc:creator>
  <cp:lastModifiedBy>dsi</cp:lastModifiedBy>
  <cp:revision>59</cp:revision>
  <dcterms:created xsi:type="dcterms:W3CDTF">2018-02-27T09:05:57Z</dcterms:created>
  <dcterms:modified xsi:type="dcterms:W3CDTF">2018-04-05T11:56:36Z</dcterms:modified>
</cp:coreProperties>
</file>