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8" r:id="rId3"/>
    <p:sldId id="262" r:id="rId4"/>
    <p:sldId id="260" r:id="rId5"/>
    <p:sldId id="261" r:id="rId6"/>
    <p:sldId id="263" r:id="rId7"/>
    <p:sldId id="264" r:id="rId8"/>
    <p:sldId id="266" r:id="rId9"/>
    <p:sldId id="265" r:id="rId10"/>
    <p:sldId id="269" r:id="rId11"/>
    <p:sldId id="270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>
        <p:scale>
          <a:sx n="72" d="100"/>
          <a:sy n="72" d="100"/>
        </p:scale>
        <p:origin x="-1986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CB4D6A-B710-45ED-903F-1972C4D20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CFBA8C6-B541-45D4-A4D0-9CD0E28F9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27B65D1-5290-459D-B18C-D905F49E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99C-D623-410F-9D61-DFF9A1D6BA9F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88D6737-CF67-43A5-994E-374568FF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773AEA9-A72A-4A88-8669-120532D3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D37-A2F1-4B01-B2FA-2E5F65301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416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E7199F-6F38-459F-9707-461A652A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D001105-FC46-4B97-8A59-22E0FE920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A27F018-5856-4E93-8D4B-F3C2F5C8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99C-D623-410F-9D61-DFF9A1D6BA9F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7B529B3-5548-4FB6-9EA8-9E658F7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B6752D5-85FB-4657-8E9C-6421C71F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D37-A2F1-4B01-B2FA-2E5F65301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537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374884D4-BB82-485E-9942-02BE6E2CF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CCFA7C6-874F-4DF4-B390-CE069A452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1B54CF7-DBC7-49A2-9F39-9619EC06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99C-D623-410F-9D61-DFF9A1D6BA9F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69D329D-FEE0-4DB6-9E9D-EC3D07F0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F7584C5-4C40-4FF0-B899-85F9FB61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D37-A2F1-4B01-B2FA-2E5F65301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0099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44B11C0-2671-48C1-BB9E-96495DC3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15F5BB5-FEE4-451D-9240-D146858E8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494B321-1B6E-41BD-8094-DA022A85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99C-D623-410F-9D61-DFF9A1D6BA9F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1BE8578-4235-4B44-A1C1-3B20DC5F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F719518-5E32-4AFE-9F8B-A057EB1D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D37-A2F1-4B01-B2FA-2E5F65301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4668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ACC80BF-D157-4DA2-9EE5-85443C44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6391E27-B25F-43ED-B924-72640AAAC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4ACE061-4A4E-406B-BEA4-67D9251F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99C-D623-410F-9D61-DFF9A1D6BA9F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B0C5C18-6D88-407E-8158-C04DA3E0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425AFAB-9CFB-4F18-B315-9D301A26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D37-A2F1-4B01-B2FA-2E5F65301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552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82E3E4-8940-497D-9731-4D2B466B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71BB604-ECEA-44CE-955E-D1B4E77DB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7302D99-A340-47B7-ACDA-F0655EFB7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B2FA1E5-5440-4A30-BDE2-CA957A3A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99C-D623-410F-9D61-DFF9A1D6BA9F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8DF595E-DA77-4EC2-9825-39E266D1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D23734E-AC90-4591-A94A-6AD8699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D37-A2F1-4B01-B2FA-2E5F65301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5103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859E56-CA65-4535-9528-DD17B9D1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2E614FF-F5B2-42F7-8C5D-E0F2EC4CA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263B163-8D85-4B73-9F4A-64D69AFCB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564B9DF-E52F-4A68-8554-7E132E316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AB6A7F2E-F53C-4280-B21F-A1FE8359C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D2DB0DB-F8C0-457B-A70E-BF08A56A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99C-D623-410F-9D61-DFF9A1D6BA9F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8DE6DDCD-A855-4792-9312-6CB714C2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837D35B0-6B19-4192-B0AC-B51207D1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D37-A2F1-4B01-B2FA-2E5F65301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204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143EBE-12CB-4985-A16B-A5856E5D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EA9F547-DBB5-4CBF-A294-F7C03DC1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99C-D623-410F-9D61-DFF9A1D6BA9F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A6AE376-E583-4EFE-8A5F-457A67BD0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0400849-3613-4477-86EB-9D2E7771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D37-A2F1-4B01-B2FA-2E5F65301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2923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A2F0F04-4CB7-4993-8264-97FCA86D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99C-D623-410F-9D61-DFF9A1D6BA9F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B8B7F7A-AA88-4DCC-918C-ECA98CC7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ED9F5FD-AF6E-4C29-9089-247918B3B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D37-A2F1-4B01-B2FA-2E5F65301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778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39EC55-0929-4772-935A-8B5B12A7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8840672-65A8-4F69-8A5F-1EBCD1641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3E01DFA-6889-4F4F-BD5A-D5838E5C3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06A1350-2861-4294-88EE-48621088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99C-D623-410F-9D61-DFF9A1D6BA9F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9E75BD5-0892-46B1-971A-A66C705F4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AF90955-B3AA-4B5B-BF77-0E778F1C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D37-A2F1-4B01-B2FA-2E5F65301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9919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3B9551-C2F1-4238-AA5E-317CD567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6B6944A0-0F10-4CBA-982B-DA7CEE032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991ACD9-C338-4645-B4C7-8E9BA9069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2556A8B-6FC6-4D72-9282-35099E2F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99C-D623-410F-9D61-DFF9A1D6BA9F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ED94E68-07D0-471C-80D6-C6288A90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8DFD13C-371B-48A3-8EEE-40D1000C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D37-A2F1-4B01-B2FA-2E5F65301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4464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5447A49E-C078-471D-843C-3D436DBE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D731AD2-20EE-4A03-AC01-EC2126BB3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23834FF-C8E4-4DFD-A2D9-09C73593B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699C-D623-410F-9D61-DFF9A1D6BA9F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95E96B8-BC25-41A1-93EC-5C1C4D128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F1ECE3B-5368-46FD-B01A-081089FB6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2D37-A2F1-4B01-B2FA-2E5F65301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4704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132ECE-C697-49AF-BBAF-F9B3687754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12 travaux d’Héraclès (hercule)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B2EB5B8-A97D-4147-A94C-172A918407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Δωδεκαθλος 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D5496F9-B01A-410F-B3A8-4F938179B266}"/>
              </a:ext>
            </a:extLst>
          </p:cNvPr>
          <p:cNvSpPr txBox="1"/>
          <p:nvPr/>
        </p:nvSpPr>
        <p:spPr>
          <a:xfrm>
            <a:off x="-1" y="-1022"/>
            <a:ext cx="4323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Basil Harkat 3</a:t>
            </a:r>
            <a:r>
              <a:rPr lang="fr-FR" sz="2800" baseline="30000" dirty="0"/>
              <a:t>ème</a:t>
            </a:r>
            <a:r>
              <a:rPr lang="fr-FR" sz="2800" dirty="0"/>
              <a:t>9</a:t>
            </a:r>
          </a:p>
          <a:p>
            <a:r>
              <a:rPr lang="fr-FR" sz="2800" dirty="0"/>
              <a:t>Jasmine </a:t>
            </a:r>
            <a:r>
              <a:rPr lang="fr-FR" sz="2800" dirty="0" err="1"/>
              <a:t>Vandomme</a:t>
            </a:r>
            <a:r>
              <a:rPr lang="fr-FR" sz="2800" dirty="0"/>
              <a:t> 3</a:t>
            </a:r>
            <a:r>
              <a:rPr lang="fr-FR" sz="2800" baseline="30000" dirty="0"/>
              <a:t>ème</a:t>
            </a:r>
            <a:r>
              <a:rPr lang="fr-FR" sz="2800" dirty="0"/>
              <a:t>9</a:t>
            </a:r>
          </a:p>
          <a:p>
            <a:r>
              <a:rPr lang="fr-FR" sz="2800" dirty="0"/>
              <a:t>Nathan D’</a:t>
            </a:r>
            <a:r>
              <a:rPr lang="fr-FR" sz="2800" dirty="0" err="1"/>
              <a:t>Equerville</a:t>
            </a:r>
            <a:r>
              <a:rPr lang="fr-FR" sz="2800"/>
              <a:t> 3</a:t>
            </a:r>
            <a:r>
              <a:rPr lang="fr-FR" sz="2800" baseline="30000"/>
              <a:t>ème</a:t>
            </a:r>
            <a:r>
              <a:rPr lang="fr-FR" sz="2800"/>
              <a:t>3</a:t>
            </a:r>
            <a:endParaRPr lang="fr-FR" sz="2800" dirty="0"/>
          </a:p>
          <a:p>
            <a:r>
              <a:rPr lang="fr-FR" sz="2800" dirty="0"/>
              <a:t>Mme Briche</a:t>
            </a:r>
          </a:p>
        </p:txBody>
      </p:sp>
    </p:spTree>
    <p:extLst>
      <p:ext uri="{BB962C8B-B14F-4D97-AF65-F5344CB8AC3E}">
        <p14:creationId xmlns:p14="http://schemas.microsoft.com/office/powerpoint/2010/main" xmlns="" val="137506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4D2D81-2E13-432E-A22A-5DD9B43A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Travail n°5 : Nettoyer les écuries d’Augias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10161416-8059-4E19-88A1-A86C9C3DD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740" y="2550843"/>
            <a:ext cx="2913290" cy="252485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9B15543-252E-4191-859D-7086502ABEA6}"/>
              </a:ext>
            </a:extLst>
          </p:cNvPr>
          <p:cNvSpPr txBox="1"/>
          <p:nvPr/>
        </p:nvSpPr>
        <p:spPr>
          <a:xfrm>
            <a:off x="539857" y="5339167"/>
            <a:ext cx="299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Hercule détourne l'Alphée</a:t>
            </a:r>
            <a:r>
              <a:rPr lang="fr-FR" dirty="0"/>
              <a:t>, huile sur toile, Zurbarán, 1637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6B5C4A1-595A-41F3-8090-B5D46C948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4889" y="2419106"/>
            <a:ext cx="2575160" cy="265658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761A830-6D16-4024-B584-88B0F1902449}"/>
              </a:ext>
            </a:extLst>
          </p:cNvPr>
          <p:cNvSpPr txBox="1"/>
          <p:nvPr/>
        </p:nvSpPr>
        <p:spPr>
          <a:xfrm>
            <a:off x="4469794" y="5339167"/>
            <a:ext cx="366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Hercule nettoyant les écuries d'Augias</a:t>
            </a:r>
            <a:r>
              <a:rPr lang="fr-FR" dirty="0"/>
              <a:t>, Honoré Daumier,1842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994D6F14-69A0-4182-A7DD-8120FE85F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1919" y="2328291"/>
            <a:ext cx="1868596" cy="296995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BAED1248-33C2-4052-B999-88D090A99F4B}"/>
              </a:ext>
            </a:extLst>
          </p:cNvPr>
          <p:cNvSpPr txBox="1"/>
          <p:nvPr/>
        </p:nvSpPr>
        <p:spPr>
          <a:xfrm>
            <a:off x="9073907" y="5339167"/>
            <a:ext cx="2913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Les écuries d'Augias</a:t>
            </a:r>
            <a:r>
              <a:rPr lang="fr-FR" dirty="0"/>
              <a:t>, pigment sur bois, François Peltier, 2001</a:t>
            </a:r>
          </a:p>
        </p:txBody>
      </p:sp>
    </p:spTree>
    <p:extLst>
      <p:ext uri="{BB962C8B-B14F-4D97-AF65-F5344CB8AC3E}">
        <p14:creationId xmlns:p14="http://schemas.microsoft.com/office/powerpoint/2010/main" xmlns="" val="3647155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81B1F0C-AB6A-4E19-BAF5-2713BD8F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	Mycènes 		Elis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A8F3F66B-CEE6-4B3E-B5DE-CD15F78CC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5712" y="1953894"/>
            <a:ext cx="5523854" cy="4538981"/>
          </a:xfrm>
        </p:spPr>
      </p:pic>
      <p:sp>
        <p:nvSpPr>
          <p:cNvPr id="19" name="Flèche : droite 18">
            <a:extLst>
              <a:ext uri="{FF2B5EF4-FFF2-40B4-BE49-F238E27FC236}">
                <a16:creationId xmlns:a16="http://schemas.microsoft.com/office/drawing/2014/main" xmlns="" id="{E10AE79C-CDC0-47BC-ADB5-64ECECD76DDF}"/>
              </a:ext>
            </a:extLst>
          </p:cNvPr>
          <p:cNvSpPr/>
          <p:nvPr/>
        </p:nvSpPr>
        <p:spPr>
          <a:xfrm>
            <a:off x="6096000" y="785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4696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582F75-F5C6-4B8D-8460-1B6084C0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/>
              <a:t>Travail n°6 : Faire fuir les oiseaux du lac de Stymphale</a:t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FA36E5B1-5159-4A4E-B32C-8CDAC07DA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95107"/>
            <a:ext cx="2375600" cy="317154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891DDF3-1B36-4F37-B76B-B212DC0D6663}"/>
              </a:ext>
            </a:extLst>
          </p:cNvPr>
          <p:cNvSpPr txBox="1"/>
          <p:nvPr/>
        </p:nvSpPr>
        <p:spPr>
          <a:xfrm>
            <a:off x="720672" y="5482153"/>
            <a:ext cx="2905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Hercule et les oiseaux du lac Stymphale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/>
              <a:t>huile sur toile, Gustave Moreau, XIXème siècle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56ACB31-7C7E-4985-B9BF-AB6CB5922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2882" y="2295107"/>
            <a:ext cx="3896181" cy="28103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8C2DA46-72C2-4B88-97DC-69A18FE120C9}"/>
              </a:ext>
            </a:extLst>
          </p:cNvPr>
          <p:cNvSpPr/>
          <p:nvPr/>
        </p:nvSpPr>
        <p:spPr>
          <a:xfrm>
            <a:off x="3992882" y="5482153"/>
            <a:ext cx="3833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Hercule et les oiseaux du lac Stymphale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amphore à figures noires, 560-530 av J.C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AC623B75-95EC-4DF3-8547-D014AA01D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0245" y="2295106"/>
            <a:ext cx="3464254" cy="28103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02BD37B-540D-467D-A30F-737C4E9F0900}"/>
              </a:ext>
            </a:extLst>
          </p:cNvPr>
          <p:cNvSpPr/>
          <p:nvPr/>
        </p:nvSpPr>
        <p:spPr>
          <a:xfrm>
            <a:off x="8565398" y="5466655"/>
            <a:ext cx="3389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Hercule et les oiseaux du lac Stymphale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huile sur toile,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Albrecht Dürer, XVIème siècle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83461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A4F152-9240-40DC-A6E8-9E533028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	Mycènes            Lac Stymphale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6FD55FA9-5F61-4EBC-A5C9-77D326AF5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44" y="2081683"/>
            <a:ext cx="4713720" cy="387741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4A25462-7615-4085-AA3F-5C7C371E6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5749" y="1969576"/>
            <a:ext cx="3319407" cy="3989522"/>
          </a:xfrm>
          <a:prstGeom prst="rect">
            <a:avLst/>
          </a:prstGeom>
        </p:spPr>
      </p:pic>
      <p:sp>
        <p:nvSpPr>
          <p:cNvPr id="12" name="Flèche : droite 11">
            <a:extLst>
              <a:ext uri="{FF2B5EF4-FFF2-40B4-BE49-F238E27FC236}">
                <a16:creationId xmlns:a16="http://schemas.microsoft.com/office/drawing/2014/main" xmlns="" id="{34715EBB-97F5-472D-94EC-41374A0E6F02}"/>
              </a:ext>
            </a:extLst>
          </p:cNvPr>
          <p:cNvSpPr/>
          <p:nvPr/>
        </p:nvSpPr>
        <p:spPr>
          <a:xfrm>
            <a:off x="5606796" y="785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3802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0B0603-F530-4314-B0C6-D10436F5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/>
              <a:t>Travail n°7 : Capturer le taureau du roi de Crête</a:t>
            </a:r>
            <a:br>
              <a:rPr lang="fr-FR" dirty="0"/>
            </a:br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xmlns="" id="{3947CBEC-FBB0-4C2B-913D-3B8613E7F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941" y="2178884"/>
            <a:ext cx="3327749" cy="2238132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1A8D887-A3A6-4307-A211-42B4E8A49A0A}"/>
              </a:ext>
            </a:extLst>
          </p:cNvPr>
          <p:cNvSpPr/>
          <p:nvPr/>
        </p:nvSpPr>
        <p:spPr>
          <a:xfrm>
            <a:off x="907940" y="4905212"/>
            <a:ext cx="3327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Le retour de Crète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amphore à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figures rouges, 525-500 av J.C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B83E923-A00C-44FD-A54E-0ABC88C51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1055" y="2178884"/>
            <a:ext cx="2005335" cy="24681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A2E7E8A-EB5C-4A96-BF21-B58878F1FF28}"/>
              </a:ext>
            </a:extLst>
          </p:cNvPr>
          <p:cNvSpPr/>
          <p:nvPr/>
        </p:nvSpPr>
        <p:spPr>
          <a:xfrm>
            <a:off x="5009099" y="4812879"/>
            <a:ext cx="22872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Hercule ramenant le taureau de Crète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bas-relief en terre cuite, époque romaine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E3932D5E-B3EA-40E0-AECB-A375D0843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3369" y="2178883"/>
            <a:ext cx="3113178" cy="246810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C492951-ADE0-44CF-8D8C-287DE3B347C0}"/>
              </a:ext>
            </a:extLst>
          </p:cNvPr>
          <p:cNvSpPr txBox="1"/>
          <p:nvPr/>
        </p:nvSpPr>
        <p:spPr>
          <a:xfrm>
            <a:off x="8069800" y="4931609"/>
            <a:ext cx="3336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Hercule domptant le taureau</a:t>
            </a:r>
            <a:r>
              <a:rPr lang="fr-FR" dirty="0"/>
              <a:t>, dessin, </a:t>
            </a:r>
            <a:br>
              <a:rPr lang="fr-FR" dirty="0"/>
            </a:br>
            <a:r>
              <a:rPr lang="fr-FR" dirty="0"/>
              <a:t>Théodore Géricault, XIXème siècle</a:t>
            </a:r>
          </a:p>
        </p:txBody>
      </p:sp>
    </p:spTree>
    <p:extLst>
      <p:ext uri="{BB962C8B-B14F-4D97-AF65-F5344CB8AC3E}">
        <p14:creationId xmlns:p14="http://schemas.microsoft.com/office/powerpoint/2010/main" xmlns="" val="155861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FAD3AE-4EB6-4239-9416-48B86EC2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Mycènes           Crète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F59A3DB1-169D-4EE8-B792-0442A6E71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8935" y="2378330"/>
            <a:ext cx="4914130" cy="4037968"/>
          </a:xfr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xmlns="" id="{5E7D9C15-0326-4114-8437-54F6C88B5BDB}"/>
              </a:ext>
            </a:extLst>
          </p:cNvPr>
          <p:cNvSpPr/>
          <p:nvPr/>
        </p:nvSpPr>
        <p:spPr>
          <a:xfrm>
            <a:off x="6096000" y="785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514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2804EE-8758-42E0-A601-CABE0591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Travail n°8: Capturer les juments de Diomède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96A6EB-1CFC-4DB8-A650-59CECFDAD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863" y="1927036"/>
            <a:ext cx="2743121" cy="30828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B68426C-889A-424B-9CEC-72C8AF6897ED}"/>
              </a:ext>
            </a:extLst>
          </p:cNvPr>
          <p:cNvSpPr/>
          <p:nvPr/>
        </p:nvSpPr>
        <p:spPr>
          <a:xfrm>
            <a:off x="4406077" y="5213604"/>
            <a:ext cx="3044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Diomède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huile sur toile,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Gustave Moreau, 1851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235CA5C-9F2C-45C1-A9BF-62B1C1B15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3957" y="1927036"/>
            <a:ext cx="3603277" cy="291328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CA8F8E1-42B6-40B0-A0BA-23973F7FA951}"/>
              </a:ext>
            </a:extLst>
          </p:cNvPr>
          <p:cNvSpPr txBox="1"/>
          <p:nvPr/>
        </p:nvSpPr>
        <p:spPr>
          <a:xfrm>
            <a:off x="7973954" y="5209729"/>
            <a:ext cx="337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Hercule et Diomède</a:t>
            </a:r>
            <a:r>
              <a:rPr lang="fr-FR" dirty="0"/>
              <a:t>, dessin, </a:t>
            </a:r>
            <a:br>
              <a:rPr lang="fr-FR" dirty="0"/>
            </a:br>
            <a:r>
              <a:rPr lang="fr-FR" dirty="0"/>
              <a:t>anonyme italien, XVIème siècle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xmlns="" id="{67FF1A33-EFB4-47FF-836E-5DF2FF9D9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437" y="1879905"/>
            <a:ext cx="2323454" cy="3090527"/>
          </a:xfr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6FDA8D3-D772-489C-B0A2-61D3866FA8AE}"/>
              </a:ext>
            </a:extLst>
          </p:cNvPr>
          <p:cNvSpPr txBox="1"/>
          <p:nvPr/>
        </p:nvSpPr>
        <p:spPr>
          <a:xfrm>
            <a:off x="884004" y="5209729"/>
            <a:ext cx="2998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Hercule et Diomède</a:t>
            </a:r>
            <a:r>
              <a:rPr lang="fr-FR" dirty="0"/>
              <a:t>, huile sur </a:t>
            </a:r>
            <a:br>
              <a:rPr lang="fr-FR" dirty="0"/>
            </a:br>
            <a:r>
              <a:rPr lang="fr-FR" dirty="0"/>
              <a:t>toile, Pierre Gros, 1835</a:t>
            </a:r>
          </a:p>
        </p:txBody>
      </p:sp>
    </p:spTree>
    <p:extLst>
      <p:ext uri="{BB962C8B-B14F-4D97-AF65-F5344CB8AC3E}">
        <p14:creationId xmlns:p14="http://schemas.microsoft.com/office/powerpoint/2010/main" xmlns="" val="2440192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928DF5-4FDC-48DD-BA19-DF54D81A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Mycènes            Abdère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808BB67B-A070-4BC0-8603-E933BE2E8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825" y="2340728"/>
            <a:ext cx="4422349" cy="3633868"/>
          </a:xfr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xmlns="" id="{B8B3CEF5-027F-4C2F-9227-581A640D61E4}"/>
              </a:ext>
            </a:extLst>
          </p:cNvPr>
          <p:cNvSpPr/>
          <p:nvPr/>
        </p:nvSpPr>
        <p:spPr>
          <a:xfrm>
            <a:off x="5749871" y="785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81660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A22513-8F3B-432E-AA55-C5255F40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dirty="0"/>
              <a:t>Travail n°9 : Dérober la ceinture d’Hippolyte</a:t>
            </a:r>
            <a:r>
              <a:rPr lang="fr-FR" b="1" dirty="0"/>
              <a:t/>
            </a:r>
            <a:br>
              <a:rPr lang="fr-FR" b="1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7C0C432B-FDAF-4108-A5A8-9BF9A03D3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215" y="2065135"/>
            <a:ext cx="3427633" cy="242735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21762EF-ABC8-4662-A095-6902F5E301A6}"/>
              </a:ext>
            </a:extLst>
          </p:cNvPr>
          <p:cNvSpPr txBox="1"/>
          <p:nvPr/>
        </p:nvSpPr>
        <p:spPr>
          <a:xfrm flipH="1">
            <a:off x="1163618" y="4845707"/>
            <a:ext cx="2613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Hercule contre les amazones</a:t>
            </a:r>
            <a:r>
              <a:rPr lang="fr-FR" dirty="0"/>
              <a:t>, amphore </a:t>
            </a:r>
            <a:br>
              <a:rPr lang="fr-FR" dirty="0"/>
            </a:br>
            <a:r>
              <a:rPr lang="fr-FR" dirty="0"/>
              <a:t>à figures noires, VIème av J.C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095F6D4-8D10-4658-9837-1CC40D6A3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1254" y="1893643"/>
            <a:ext cx="2321437" cy="277033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641C8C7D-DAC0-4626-BCA6-BA8DC5139E96}"/>
              </a:ext>
            </a:extLst>
          </p:cNvPr>
          <p:cNvSpPr txBox="1"/>
          <p:nvPr/>
        </p:nvSpPr>
        <p:spPr>
          <a:xfrm>
            <a:off x="4583919" y="5122705"/>
            <a:ext cx="3024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/>
              <a:t>Hercule et Hippolyté</a:t>
            </a:r>
            <a:r>
              <a:rPr lang="fr-FR"/>
              <a:t>, dessin, </a:t>
            </a:r>
            <a:br>
              <a:rPr lang="fr-FR"/>
            </a:br>
            <a:r>
              <a:rPr lang="fr-FR"/>
              <a:t>Charles Lameire, XXème siècle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30C4449-ADC2-495D-AE41-9D58B9E71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3097" y="2237974"/>
            <a:ext cx="3696302" cy="208167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98AD8DB3-DA52-413B-B04B-6AFE825E732C}"/>
              </a:ext>
            </a:extLst>
          </p:cNvPr>
          <p:cNvSpPr txBox="1"/>
          <p:nvPr/>
        </p:nvSpPr>
        <p:spPr>
          <a:xfrm>
            <a:off x="8093097" y="5122705"/>
            <a:ext cx="357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Amazonomachie</a:t>
            </a:r>
            <a:r>
              <a:rPr lang="fr-FR" dirty="0"/>
              <a:t>, frise du mausolée </a:t>
            </a:r>
            <a:br>
              <a:rPr lang="fr-FR" dirty="0"/>
            </a:br>
            <a:r>
              <a:rPr lang="fr-FR" dirty="0"/>
              <a:t>d'Halicarnasse, 350 av J.C</a:t>
            </a:r>
          </a:p>
        </p:txBody>
      </p:sp>
    </p:spTree>
    <p:extLst>
      <p:ext uri="{BB962C8B-B14F-4D97-AF65-F5344CB8AC3E}">
        <p14:creationId xmlns:p14="http://schemas.microsoft.com/office/powerpoint/2010/main" xmlns="" val="2731230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BA1B09-BB11-4952-B661-8AF89A5E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Mycènes            </a:t>
            </a:r>
            <a:r>
              <a:rPr lang="fr-FR" dirty="0" err="1"/>
              <a:t>Thémycire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B652915E-FA16-4486-92CA-C54B89B78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8031" y="2091611"/>
            <a:ext cx="4961283" cy="4076713"/>
          </a:xfr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xmlns="" id="{FF17B320-FBAD-4976-BB63-DD2DF1751285}"/>
              </a:ext>
            </a:extLst>
          </p:cNvPr>
          <p:cNvSpPr/>
          <p:nvPr/>
        </p:nvSpPr>
        <p:spPr>
          <a:xfrm>
            <a:off x="5548394" y="785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4227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C536E7-919E-4F0F-885F-19DC9D158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165"/>
            <a:ext cx="10515600" cy="1428750"/>
          </a:xfrm>
        </p:spPr>
        <p:txBody>
          <a:bodyPr/>
          <a:lstStyle/>
          <a:p>
            <a:pPr algn="ctr"/>
            <a:r>
              <a:rPr lang="fr-FR" dirty="0"/>
              <a:t>Travail n°1 : Tuer le Lion de Némée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73BF929C-61BB-4938-870C-6588F6F1A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8315" y="2313358"/>
            <a:ext cx="2629429" cy="262942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AE46209-71B8-4A17-AE08-09EE0EB1C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199" y="2375492"/>
            <a:ext cx="2629429" cy="26294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AEC8063-E044-415F-855D-D98AD67A5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222" y="2525509"/>
            <a:ext cx="2456329" cy="245632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2A59EB4A-110A-477C-AF9A-0713D53D3A14}"/>
              </a:ext>
            </a:extLst>
          </p:cNvPr>
          <p:cNvSpPr txBox="1"/>
          <p:nvPr/>
        </p:nvSpPr>
        <p:spPr>
          <a:xfrm>
            <a:off x="838200" y="5181332"/>
            <a:ext cx="338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Héraclès contre le lion de Némée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/>
              <a:t>marbre, XVIIème siècle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A28CAD26-A463-467B-B8E5-B14827557972}"/>
              </a:ext>
            </a:extLst>
          </p:cNvPr>
          <p:cNvSpPr txBox="1"/>
          <p:nvPr/>
        </p:nvSpPr>
        <p:spPr>
          <a:xfrm>
            <a:off x="5292222" y="5227498"/>
            <a:ext cx="292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Héraclès et le lion de Némée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/>
              <a:t>huile sur toile, Zurbarán, 1637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ED355026-F2F5-483F-B43C-29680C7FF6C3}"/>
              </a:ext>
            </a:extLst>
          </p:cNvPr>
          <p:cNvSpPr txBox="1"/>
          <p:nvPr/>
        </p:nvSpPr>
        <p:spPr>
          <a:xfrm>
            <a:off x="8877671" y="5319831"/>
            <a:ext cx="276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Héraclès et le lion</a:t>
            </a:r>
            <a:r>
              <a:rPr lang="fr-FR" dirty="0"/>
              <a:t>, stamnos à figures rouges, 490 </a:t>
            </a:r>
            <a:r>
              <a:rPr lang="fr-FR" dirty="0" err="1"/>
              <a:t>avJC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10935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C6A799-9903-4B08-8E73-C78535E7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fr-FR" dirty="0"/>
              <a:t/>
            </a:r>
            <a:br>
              <a:rPr lang="fr-FR" dirty="0"/>
            </a:br>
            <a:r>
              <a:rPr lang="fr-FR" dirty="0"/>
              <a:t>Travail n°10 : Capturer les bœufs de Géryon</a:t>
            </a:r>
            <a:br>
              <a:rPr lang="fr-FR" dirty="0"/>
            </a:br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xmlns="" id="{8A569EF7-E786-402D-8B84-815FE0F16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80" y="1836292"/>
            <a:ext cx="3410812" cy="296120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EDC192-EF2A-417F-83DA-FC7B10A209C0}"/>
              </a:ext>
            </a:extLst>
          </p:cNvPr>
          <p:cNvSpPr/>
          <p:nvPr/>
        </p:nvSpPr>
        <p:spPr>
          <a:xfrm>
            <a:off x="1111680" y="5204173"/>
            <a:ext cx="3228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Héraclès ouvrant le détroit de Gibraltar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huile sur toile, Zurbarán, 1637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FF3785A-6BE2-4EEC-9343-E2815BAED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8616" y="2029665"/>
            <a:ext cx="3410812" cy="27906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B73FC7-3F43-4D03-8825-5A19D395DEAA}"/>
              </a:ext>
            </a:extLst>
          </p:cNvPr>
          <p:cNvSpPr/>
          <p:nvPr/>
        </p:nvSpPr>
        <p:spPr>
          <a:xfrm>
            <a:off x="8475259" y="5159307"/>
            <a:ext cx="3577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Hercule et Géryon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huile sur toile,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Zurbarán, 1637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689E5424-D7B9-43B5-B2C2-5A9627A3A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788" y="2394587"/>
            <a:ext cx="2920791" cy="24257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0BA492C-FAD8-4D37-8F32-8B74F53F87CC}"/>
              </a:ext>
            </a:extLst>
          </p:cNvPr>
          <p:cNvSpPr/>
          <p:nvPr/>
        </p:nvSpPr>
        <p:spPr>
          <a:xfrm>
            <a:off x="5072788" y="5159307"/>
            <a:ext cx="3895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Hercule luttant contre Géryon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amphore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à figure noires, 550-540 av J.C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85278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56083F-E484-446E-A5A7-8BAA4D62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Mycènes             </a:t>
            </a:r>
            <a:r>
              <a:rPr lang="fr-FR" dirty="0" err="1"/>
              <a:t>Erythe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DE9CF394-A16A-4458-90B5-BB45B196C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8861" y="2170650"/>
            <a:ext cx="6854278" cy="3827194"/>
          </a:xfr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xmlns="" id="{781B2AB4-B264-45CB-91EA-EE53FBE5EBC7}"/>
              </a:ext>
            </a:extLst>
          </p:cNvPr>
          <p:cNvSpPr/>
          <p:nvPr/>
        </p:nvSpPr>
        <p:spPr>
          <a:xfrm>
            <a:off x="5835112" y="8601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99361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96C8F5-2738-46AC-963F-2BAF3B82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dirty="0"/>
              <a:t>Travail n°11 : Dérober les pommes d’or du jardin des Hespérides</a:t>
            </a:r>
            <a:r>
              <a:rPr lang="fr-FR" b="1" dirty="0"/>
              <a:t/>
            </a:r>
            <a:br>
              <a:rPr lang="fr-FR" b="1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2D8EFAF6-921B-4C9E-99F1-B9B1420DE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198" y="1949588"/>
            <a:ext cx="2488446" cy="295882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B9D0D8-F0E8-4B92-8105-1BB9790A61FF}"/>
              </a:ext>
            </a:extLst>
          </p:cNvPr>
          <p:cNvSpPr/>
          <p:nvPr/>
        </p:nvSpPr>
        <p:spPr>
          <a:xfrm>
            <a:off x="612990" y="5167311"/>
            <a:ext cx="2903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Les pommes des Hespérides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bronze, Norman Sunshine, 2002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D1EB845-5F99-462F-BB8E-8B03B9C28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471" y="2394487"/>
            <a:ext cx="2975058" cy="25139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C49AF0-639A-4A90-A62A-AF1F87222E0F}"/>
              </a:ext>
            </a:extLst>
          </p:cNvPr>
          <p:cNvSpPr/>
          <p:nvPr/>
        </p:nvSpPr>
        <p:spPr>
          <a:xfrm>
            <a:off x="4608471" y="5081869"/>
            <a:ext cx="2709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Hercule soulevant Antée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Zurbarán, 1637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9F69A11-F65C-4AF5-B34C-415EA636073F}"/>
              </a:ext>
            </a:extLst>
          </p:cNvPr>
          <p:cNvSpPr/>
          <p:nvPr/>
        </p:nvSpPr>
        <p:spPr>
          <a:xfrm>
            <a:off x="8410223" y="5081869"/>
            <a:ext cx="3259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Héraclès luttant contre Busiris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amphore à figures noires, Vème siècle av J.C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8D81A6D-5519-46FF-8CEF-8770C7A92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7356" y="2423052"/>
            <a:ext cx="1767936" cy="24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13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FB0986-8106-450E-9242-CF15F141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Mycènes             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594351AC-BE32-4F30-B574-6731758DF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2958" y="2233129"/>
            <a:ext cx="6586083" cy="367744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EBC7EB1-88EC-450D-853A-AE27018EFF85}"/>
              </a:ext>
            </a:extLst>
          </p:cNvPr>
          <p:cNvSpPr txBox="1"/>
          <p:nvPr/>
        </p:nvSpPr>
        <p:spPr>
          <a:xfrm>
            <a:off x="0" y="5541240"/>
            <a:ext cx="222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Jardin des Hespérides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FE99E067-C7F3-42A6-852A-F39DEF4675FF}"/>
              </a:ext>
            </a:extLst>
          </p:cNvPr>
          <p:cNvCxnSpPr>
            <a:stCxn id="6" idx="3"/>
          </p:cNvCxnSpPr>
          <p:nvPr/>
        </p:nvCxnSpPr>
        <p:spPr>
          <a:xfrm flipV="1">
            <a:off x="2222147" y="4409268"/>
            <a:ext cx="1257222" cy="131663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xmlns="" id="{1594FB7D-5F97-4369-BA44-FF2EFB56C3C1}"/>
              </a:ext>
            </a:extLst>
          </p:cNvPr>
          <p:cNvSpPr/>
          <p:nvPr/>
        </p:nvSpPr>
        <p:spPr>
          <a:xfrm>
            <a:off x="6501539" y="785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436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ED3945-FFC5-4554-A8C9-644C757D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92" y="403871"/>
            <a:ext cx="10515600" cy="1325563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dirty="0"/>
              <a:t>Travail n°12 : Dompter et ramener le chien Cerbère</a:t>
            </a:r>
            <a:r>
              <a:rPr lang="fr-FR" b="1" dirty="0"/>
              <a:t/>
            </a:r>
            <a:br>
              <a:rPr lang="fr-FR" b="1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2DDE1964-8647-49C2-8F3C-43DBFA22D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674" y="2048352"/>
            <a:ext cx="3068107" cy="276129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E49207-C587-404C-8865-82FE6D0AF195}"/>
              </a:ext>
            </a:extLst>
          </p:cNvPr>
          <p:cNvSpPr/>
          <p:nvPr/>
        </p:nvSpPr>
        <p:spPr>
          <a:xfrm>
            <a:off x="571674" y="5367600"/>
            <a:ext cx="3068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Hercule aux Enfers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huile sur toile, Zurbarán, 1637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6DC8683-6FF0-41F6-9DBE-DB2E9A9B9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545" y="2048352"/>
            <a:ext cx="2401188" cy="29865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6477000-9102-46D4-9A9C-CC878591C99C}"/>
              </a:ext>
            </a:extLst>
          </p:cNvPr>
          <p:cNvSpPr/>
          <p:nvPr/>
        </p:nvSpPr>
        <p:spPr>
          <a:xfrm>
            <a:off x="4819545" y="5353822"/>
            <a:ext cx="2401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Hercule et Cerbère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Paul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Manship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1966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3B3EB66-5764-4389-8645-879AE90ED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0498" y="1935724"/>
            <a:ext cx="3522383" cy="24456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9D9B44-2472-4F72-B166-CB2717A9E9E8}"/>
              </a:ext>
            </a:extLst>
          </p:cNvPr>
          <p:cNvSpPr/>
          <p:nvPr/>
        </p:nvSpPr>
        <p:spPr>
          <a:xfrm>
            <a:off x="8400498" y="5367600"/>
            <a:ext cx="315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Héraclès et Cerbère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dessin,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anonyme, XVIIème siècle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87482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A45475-8631-4F1B-8CE6-730B2739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Mycènes           Cap Ténare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469C05E5-DE78-4892-9D23-C079122CF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1468" y="2091613"/>
            <a:ext cx="4875295" cy="4006056"/>
          </a:xfr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xmlns="" id="{47634CDC-23CB-4763-A1CD-B728F66592A0}"/>
              </a:ext>
            </a:extLst>
          </p:cNvPr>
          <p:cNvSpPr/>
          <p:nvPr/>
        </p:nvSpPr>
        <p:spPr>
          <a:xfrm>
            <a:off x="5323668" y="785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2068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F75FE5-0F5B-416F-9DAF-07E4CB1D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811EAED-184C-49B0-8291-D1B0FF63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270" y="11095131"/>
            <a:ext cx="10515600" cy="4351338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08883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BA397B5-D5BF-4809-907F-3106F7CF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Mycènes          Némée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9804403D-E20C-4BBA-A8DB-0687E9B87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221" y="2071740"/>
            <a:ext cx="4447923" cy="365488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0B0B78F-7917-4B99-97AD-F2C9EB870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4337" y="2071741"/>
            <a:ext cx="3299651" cy="3957100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xmlns="" id="{91032699-918B-46ED-8BAF-72A8A7BADF73}"/>
              </a:ext>
            </a:extLst>
          </p:cNvPr>
          <p:cNvSpPr/>
          <p:nvPr/>
        </p:nvSpPr>
        <p:spPr>
          <a:xfrm>
            <a:off x="5871274" y="785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27975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065333-75E8-4700-9F52-2561C136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Travail n°2 : Tuer l’hydre de Lerne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xmlns="" id="{1A6FFDA0-70EE-4E06-B0B1-8C6AE73E1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639"/>
            <a:ext cx="10515600" cy="4351338"/>
          </a:xfrm>
        </p:spPr>
        <p:txBody>
          <a:bodyPr>
            <a:normAutofit/>
          </a:bodyPr>
          <a:lstStyle/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i="1" dirty="0"/>
          </a:p>
          <a:p>
            <a:endParaRPr lang="fr-FR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185C492-50B4-42B7-9F0F-8D9F790F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8"/>
            <a:ext cx="2513391" cy="297638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396D33D-A36C-4F5E-A2C2-37B266FB9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1800" y="1690688"/>
            <a:ext cx="3649950" cy="29199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DA0E14E-004A-4FE6-8FD5-5FBC3E0B0B9C}"/>
              </a:ext>
            </a:extLst>
          </p:cNvPr>
          <p:cNvSpPr txBox="1"/>
          <p:nvPr/>
        </p:nvSpPr>
        <p:spPr>
          <a:xfrm>
            <a:off x="729409" y="5041224"/>
            <a:ext cx="2863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Héraclès et l'hydre de Lerne</a:t>
            </a:r>
            <a:r>
              <a:rPr lang="fr-FR" dirty="0"/>
              <a:t>, huile sur toile, </a:t>
            </a:r>
            <a:br>
              <a:rPr lang="fr-FR" dirty="0"/>
            </a:br>
            <a:r>
              <a:rPr lang="fr-FR" dirty="0"/>
              <a:t>Gustave Moreau, 1876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376E599-D2FA-4BA6-92E8-978896FECF86}"/>
              </a:ext>
            </a:extLst>
          </p:cNvPr>
          <p:cNvSpPr txBox="1"/>
          <p:nvPr/>
        </p:nvSpPr>
        <p:spPr>
          <a:xfrm>
            <a:off x="8598804" y="5041224"/>
            <a:ext cx="3142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Héraclès et l'hydre</a:t>
            </a:r>
            <a:r>
              <a:rPr lang="fr-FR" dirty="0"/>
              <a:t>, bronze, Rudolf </a:t>
            </a:r>
            <a:r>
              <a:rPr lang="fr-FR" dirty="0" err="1"/>
              <a:t>Tegner</a:t>
            </a:r>
            <a:r>
              <a:rPr lang="fr-FR" dirty="0"/>
              <a:t>, début XXème siècle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B78C5B9-8E0A-42A8-83B1-F252FA916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113" y="1701785"/>
            <a:ext cx="2513391" cy="32409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CA844BC-357A-4C17-82B6-0B3EB7DA7F88}"/>
              </a:ext>
            </a:extLst>
          </p:cNvPr>
          <p:cNvSpPr txBox="1"/>
          <p:nvPr/>
        </p:nvSpPr>
        <p:spPr>
          <a:xfrm>
            <a:off x="5177984" y="5027480"/>
            <a:ext cx="2574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Héraclès et l'hydre</a:t>
            </a:r>
            <a:r>
              <a:rPr lang="fr-FR" dirty="0"/>
              <a:t>, bronze, anonyme, milieu XVI</a:t>
            </a:r>
            <a:r>
              <a:rPr lang="fr-FR" baseline="30000" dirty="0"/>
              <a:t>e</a:t>
            </a:r>
            <a:r>
              <a:rPr lang="fr-FR" dirty="0"/>
              <a:t> siècle</a:t>
            </a:r>
          </a:p>
        </p:txBody>
      </p:sp>
    </p:spTree>
    <p:extLst>
      <p:ext uri="{BB962C8B-B14F-4D97-AF65-F5344CB8AC3E}">
        <p14:creationId xmlns:p14="http://schemas.microsoft.com/office/powerpoint/2010/main" xmlns="" val="486633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7B5677C-0912-4877-B75D-5F439FCF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Mycènes           Lerne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B63F8A9B-3799-4221-AEB2-1111C6959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929" y="1998546"/>
            <a:ext cx="4001431" cy="328799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C0DEB6-A4D3-48A3-9116-83D981F08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6166" y="1998546"/>
            <a:ext cx="2557220" cy="3066742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xmlns="" id="{33E9E01E-802F-4496-9D02-2CE3B72D51D8}"/>
              </a:ext>
            </a:extLst>
          </p:cNvPr>
          <p:cNvSpPr/>
          <p:nvPr/>
        </p:nvSpPr>
        <p:spPr>
          <a:xfrm>
            <a:off x="5974597" y="785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9492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598C09-C6DC-438D-8C50-48E8C02E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Travail n°3 : Capturer la biche de Cérynie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82116120-B33F-4D68-8D63-4C25463F0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587" y="2395513"/>
            <a:ext cx="2624091" cy="301770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A4436CD-49C9-41AE-B82F-7816ED93E194}"/>
              </a:ext>
            </a:extLst>
          </p:cNvPr>
          <p:cNvSpPr txBox="1"/>
          <p:nvPr/>
        </p:nvSpPr>
        <p:spPr>
          <a:xfrm>
            <a:off x="838201" y="5472995"/>
            <a:ext cx="306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Héraclès et la biche</a:t>
            </a:r>
            <a:r>
              <a:rPr lang="fr-FR" dirty="0"/>
              <a:t>, amphore </a:t>
            </a:r>
            <a:br>
              <a:rPr lang="fr-FR" dirty="0"/>
            </a:br>
            <a:r>
              <a:rPr lang="fr-FR" dirty="0"/>
              <a:t>à figures noires, VIème av J.C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5573BCF-1544-4CC9-9B5C-183214356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9591" y="2390998"/>
            <a:ext cx="2755454" cy="275545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9CEC9BD-046C-4408-96BA-843BB92CB8D0}"/>
              </a:ext>
            </a:extLst>
          </p:cNvPr>
          <p:cNvSpPr txBox="1"/>
          <p:nvPr/>
        </p:nvSpPr>
        <p:spPr>
          <a:xfrm>
            <a:off x="7856738" y="5413218"/>
            <a:ext cx="3771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Hercule ramenant la biche</a:t>
            </a:r>
            <a:r>
              <a:rPr lang="fr-FR" dirty="0"/>
              <a:t>, amphore à</a:t>
            </a:r>
            <a:br>
              <a:rPr lang="fr-FR" dirty="0"/>
            </a:br>
            <a:r>
              <a:rPr lang="fr-FR" dirty="0"/>
              <a:t>figures noires, 530-520 av J.C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AD8E818-8973-45EF-AD39-5BD20B446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0862" y="2324378"/>
            <a:ext cx="3581993" cy="251788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769A87B-1997-4D93-B712-E9D0FF5EDD55}"/>
              </a:ext>
            </a:extLst>
          </p:cNvPr>
          <p:cNvSpPr txBox="1"/>
          <p:nvPr/>
        </p:nvSpPr>
        <p:spPr>
          <a:xfrm>
            <a:off x="4235480" y="5413218"/>
            <a:ext cx="323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Hercule pourchasse la biche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/>
              <a:t>gravure anonyme, XVIème siècle</a:t>
            </a:r>
          </a:p>
        </p:txBody>
      </p:sp>
    </p:spTree>
    <p:extLst>
      <p:ext uri="{BB962C8B-B14F-4D97-AF65-F5344CB8AC3E}">
        <p14:creationId xmlns:p14="http://schemas.microsoft.com/office/powerpoint/2010/main" xmlns="" val="2806622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54BB2A-A648-44DC-B41C-9E6646B1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Mont Cérynie              Rivière Ladon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DA20CA35-24E2-421C-9FCA-C4F8426CC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2401" y="1472235"/>
            <a:ext cx="3292006" cy="322869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6A71AE2-35CA-499B-A977-49428D67C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493" y="2279896"/>
            <a:ext cx="3463447" cy="3348546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xmlns="" id="{EE376D17-4E11-4670-8F6D-B3F0AA05B7DA}"/>
              </a:ext>
            </a:extLst>
          </p:cNvPr>
          <p:cNvSpPr/>
          <p:nvPr/>
        </p:nvSpPr>
        <p:spPr>
          <a:xfrm>
            <a:off x="5606796" y="785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1776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56565C-3484-4B97-864D-D284FB77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Travail n°4 : Capturer le sanglier d’Erymanthe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BC2C8F0-0285-46F3-BE0E-2EFED3E998E6}"/>
              </a:ext>
            </a:extLst>
          </p:cNvPr>
          <p:cNvSpPr txBox="1"/>
          <p:nvPr/>
        </p:nvSpPr>
        <p:spPr>
          <a:xfrm>
            <a:off x="838200" y="4722921"/>
            <a:ext cx="2998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Héraclès et le sanglier d'Erymanthe</a:t>
            </a:r>
            <a:r>
              <a:rPr lang="fr-FR" dirty="0"/>
              <a:t>, huile sur toile, Zurbarán, 1637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9C1F6EA-BE94-48F5-8A09-7EC052463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336" y="1981522"/>
            <a:ext cx="2784537" cy="249282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FC2D4D88-C145-4682-B12A-A17AA6F6ECAE}"/>
              </a:ext>
            </a:extLst>
          </p:cNvPr>
          <p:cNvSpPr txBox="1"/>
          <p:nvPr/>
        </p:nvSpPr>
        <p:spPr>
          <a:xfrm>
            <a:off x="4290919" y="4584421"/>
            <a:ext cx="3311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Hercule et le sanglier d'Erymanthe</a:t>
            </a:r>
            <a:r>
              <a:rPr lang="fr-FR" dirty="0"/>
              <a:t>, bronze, Antoine Louis Barye, XIXème siècle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DBB397AF-3C3B-4E71-B911-29AEAAA0C2FC}"/>
              </a:ext>
            </a:extLst>
          </p:cNvPr>
          <p:cNvSpPr txBox="1"/>
          <p:nvPr/>
        </p:nvSpPr>
        <p:spPr>
          <a:xfrm>
            <a:off x="8419361" y="4445921"/>
            <a:ext cx="3130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Hercule et le sanglier d’Erymanthe</a:t>
            </a:r>
            <a:r>
              <a:rPr lang="fr-FR" dirty="0"/>
              <a:t>, dessin, école italienne, XVIIème siècle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DF57AB2-7EC9-4AE8-9FEA-3125DE64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1476" y="1935722"/>
            <a:ext cx="1626258" cy="2383523"/>
          </a:xfrm>
          <a:prstGeom prst="rect">
            <a:avLst/>
          </a:prstGeom>
        </p:spPr>
      </p:pic>
      <p:pic>
        <p:nvPicPr>
          <p:cNvPr id="20" name="Espace réservé du contenu 19">
            <a:extLst>
              <a:ext uri="{FF2B5EF4-FFF2-40B4-BE49-F238E27FC236}">
                <a16:creationId xmlns:a16="http://schemas.microsoft.com/office/drawing/2014/main" xmlns="" id="{11D0D4B5-01A2-4A07-8B45-C77D7174E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013" y="2021646"/>
            <a:ext cx="2739294" cy="2424275"/>
          </a:xfrm>
        </p:spPr>
      </p:pic>
    </p:spTree>
    <p:extLst>
      <p:ext uri="{BB962C8B-B14F-4D97-AF65-F5344CB8AC3E}">
        <p14:creationId xmlns:p14="http://schemas.microsoft.com/office/powerpoint/2010/main" xmlns="" val="1434329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9256CC-1B7D-46FB-868B-F1DF0AB5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Mycènes           Mont Erymanthe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40913B70-8F6C-477C-B20C-38A763C64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6409" y="2326180"/>
            <a:ext cx="5401971" cy="4438829"/>
          </a:xfr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xmlns="" id="{0E6BFB98-9F67-4D0B-88B9-2EA676270F8E}"/>
              </a:ext>
            </a:extLst>
          </p:cNvPr>
          <p:cNvSpPr/>
          <p:nvPr/>
        </p:nvSpPr>
        <p:spPr>
          <a:xfrm>
            <a:off x="4711486" y="785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4835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378</Words>
  <Application>Microsoft Office PowerPoint</Application>
  <PresentationFormat>Personnalisé</PresentationFormat>
  <Paragraphs>77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Les 12 travaux d’Héraclès (hercule)</vt:lpstr>
      <vt:lpstr>Travail n°1 : Tuer le Lion de Némée</vt:lpstr>
      <vt:lpstr>Mycènes          Némée</vt:lpstr>
      <vt:lpstr>Travail n°2 : Tuer l’hydre de Lerne</vt:lpstr>
      <vt:lpstr>Mycènes           Lerne</vt:lpstr>
      <vt:lpstr>    Travail n°3 : Capturer la biche de Cérynie    </vt:lpstr>
      <vt:lpstr>Mont Cérynie              Rivière Ladon</vt:lpstr>
      <vt:lpstr>Travail n°4 : Capturer le sanglier d’Erymanthe</vt:lpstr>
      <vt:lpstr>Mycènes           Mont Erymanthe</vt:lpstr>
      <vt:lpstr>  Travail n°5 : Nettoyer les écuries d’Augias  </vt:lpstr>
      <vt:lpstr>   Mycènes   Elis</vt:lpstr>
      <vt:lpstr> Travail n°6 : Faire fuir les oiseaux du lac de Stymphale </vt:lpstr>
      <vt:lpstr> Mycènes            Lac Stymphale</vt:lpstr>
      <vt:lpstr> Travail n°7 : Capturer le taureau du roi de Crête </vt:lpstr>
      <vt:lpstr>Mycènes           Crète</vt:lpstr>
      <vt:lpstr>  Travail n°8: Capturer les juments de Diomède  </vt:lpstr>
      <vt:lpstr>Mycènes            Abdère</vt:lpstr>
      <vt:lpstr>  Travail n°9 : Dérober la ceinture d’Hippolyte  </vt:lpstr>
      <vt:lpstr>Mycènes            Thémycire</vt:lpstr>
      <vt:lpstr> Travail n°10 : Capturer les bœufs de Géryon </vt:lpstr>
      <vt:lpstr>Mycènes             Erythe</vt:lpstr>
      <vt:lpstr>  Travail n°11 : Dérober les pommes d’or du jardin des Hespérides  </vt:lpstr>
      <vt:lpstr>Mycènes             ?</vt:lpstr>
      <vt:lpstr>  Travail n°12 : Dompter et ramener le chien Cerbère  </vt:lpstr>
      <vt:lpstr>Mycènes           Cap Ténare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12 travaux d’Hercule</dc:title>
  <dc:creator>Basil Harkat</dc:creator>
  <cp:lastModifiedBy>dsi</cp:lastModifiedBy>
  <cp:revision>35</cp:revision>
  <dcterms:created xsi:type="dcterms:W3CDTF">2018-03-23T19:55:45Z</dcterms:created>
  <dcterms:modified xsi:type="dcterms:W3CDTF">2018-04-05T10:43:08Z</dcterms:modified>
  <cp:category>exposé</cp:category>
</cp:coreProperties>
</file>