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3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3CE9-BB6F-46FE-8972-125F2B78F177}" type="datetimeFigureOut">
              <a:rPr lang="fr-FR" smtClean="0"/>
              <a:pPr/>
              <a:t>30/01/2018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1D4B-09F2-4327-90DE-0688F91DB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3CE9-BB6F-46FE-8972-125F2B78F177}" type="datetimeFigureOut">
              <a:rPr lang="fr-FR" smtClean="0"/>
              <a:pPr/>
              <a:t>30/01/2018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1D4B-09F2-4327-90DE-0688F91DB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3CE9-BB6F-46FE-8972-125F2B78F177}" type="datetimeFigureOut">
              <a:rPr lang="fr-FR" smtClean="0"/>
              <a:pPr/>
              <a:t>30/01/2018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1D4B-09F2-4327-90DE-0688F91DB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3CE9-BB6F-46FE-8972-125F2B78F177}" type="datetimeFigureOut">
              <a:rPr lang="fr-FR" smtClean="0"/>
              <a:pPr/>
              <a:t>30/01/2018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1D4B-09F2-4327-90DE-0688F91DB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3CE9-BB6F-46FE-8972-125F2B78F177}" type="datetimeFigureOut">
              <a:rPr lang="fr-FR" smtClean="0"/>
              <a:pPr/>
              <a:t>30/01/2018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1D4B-09F2-4327-90DE-0688F91DB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3CE9-BB6F-46FE-8972-125F2B78F177}" type="datetimeFigureOut">
              <a:rPr lang="fr-FR" smtClean="0"/>
              <a:pPr/>
              <a:t>30/01/2018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1D4B-09F2-4327-90DE-0688F91DB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3CE9-BB6F-46FE-8972-125F2B78F177}" type="datetimeFigureOut">
              <a:rPr lang="fr-FR" smtClean="0"/>
              <a:pPr/>
              <a:t>30/01/2018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1D4B-09F2-4327-90DE-0688F91DB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3CE9-BB6F-46FE-8972-125F2B78F177}" type="datetimeFigureOut">
              <a:rPr lang="fr-FR" smtClean="0"/>
              <a:pPr/>
              <a:t>30/01/2018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1D4B-09F2-4327-90DE-0688F91DB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3CE9-BB6F-46FE-8972-125F2B78F177}" type="datetimeFigureOut">
              <a:rPr lang="fr-FR" smtClean="0"/>
              <a:pPr/>
              <a:t>30/01/2018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1D4B-09F2-4327-90DE-0688F91DB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3CE9-BB6F-46FE-8972-125F2B78F177}" type="datetimeFigureOut">
              <a:rPr lang="fr-FR" smtClean="0"/>
              <a:pPr/>
              <a:t>30/01/2018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1D4B-09F2-4327-90DE-0688F91DB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3CE9-BB6F-46FE-8972-125F2B78F177}" type="datetimeFigureOut">
              <a:rPr lang="fr-FR" smtClean="0"/>
              <a:pPr/>
              <a:t>30/01/2018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1D4B-09F2-4327-90DE-0688F91DB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E3CE9-BB6F-46FE-8972-125F2B78F177}" type="datetimeFigureOut">
              <a:rPr lang="fr-FR" smtClean="0"/>
              <a:pPr/>
              <a:t>30/01/2018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1D4B-09F2-4327-90DE-0688F91DB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Malgré la galère des travaux, on  manipule envers et contre tout en SVT!</a:t>
            </a:r>
            <a:endParaRPr lang="fr-FR" dirty="0"/>
          </a:p>
        </p:txBody>
      </p:sp>
      <p:pic>
        <p:nvPicPr>
          <p:cNvPr id="1026" name="Picture 2" descr="U:\IMG_7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24944"/>
            <a:ext cx="4668011" cy="3501008"/>
          </a:xfrm>
          <a:prstGeom prst="rect">
            <a:avLst/>
          </a:prstGeom>
          <a:noFill/>
        </p:spPr>
      </p:pic>
      <p:pic>
        <p:nvPicPr>
          <p:cNvPr id="1027" name="Picture 3" descr="U:\20180117_152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275430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Certains vont même manipuler un mercredi par mois avec des jeunes chercheurs de l’INSERM et obtiennent leur diplôme de jeunes chercheurs</a:t>
            </a:r>
            <a:endParaRPr lang="fr-FR" sz="3600" dirty="0"/>
          </a:p>
        </p:txBody>
      </p:sp>
      <p:pic>
        <p:nvPicPr>
          <p:cNvPr id="18435" name="Picture 3" descr="U:\IMG_4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65512"/>
            <a:ext cx="5605131" cy="4203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 certains, la sortie dans les Alpes leur a permis de se surpasser </a:t>
            </a:r>
            <a:endParaRPr lang="fr-FR" dirty="0"/>
          </a:p>
        </p:txBody>
      </p:sp>
      <p:pic>
        <p:nvPicPr>
          <p:cNvPr id="15362" name="Picture 2" descr="U:\IMG_7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9388"/>
            <a:ext cx="7056784" cy="5292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8988"/>
            <a:ext cx="8328025" cy="36750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 b="76471"/>
          <a:stretch>
            <a:fillRect/>
          </a:stretch>
        </p:blipFill>
        <p:spPr bwMode="auto">
          <a:xfrm>
            <a:off x="762000" y="5522913"/>
            <a:ext cx="430213" cy="2730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6056313"/>
            <a:ext cx="409575" cy="254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6513513"/>
            <a:ext cx="419100" cy="29368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314450" y="6427788"/>
            <a:ext cx="80962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Times New Roman" charset="0"/>
              </a:rPr>
              <a:t>Trias 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95400" y="5980113"/>
            <a:ext cx="14478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Times New Roman" charset="0"/>
              </a:rPr>
              <a:t>jurassique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295400" y="5446713"/>
            <a:ext cx="14478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Times New Roman" charset="0"/>
              </a:rPr>
              <a:t>crétacé</a:t>
            </a:r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179388" y="1593850"/>
            <a:ext cx="8256587" cy="2051050"/>
          </a:xfrm>
          <a:custGeom>
            <a:avLst/>
            <a:gdLst/>
            <a:ahLst/>
            <a:cxnLst>
              <a:cxn ang="0">
                <a:pos x="5035" y="1292"/>
              </a:cxn>
              <a:cxn ang="0">
                <a:pos x="5156" y="985"/>
              </a:cxn>
              <a:cxn ang="0">
                <a:pos x="4763" y="744"/>
              </a:cxn>
              <a:cxn ang="0">
                <a:pos x="4128" y="574"/>
              </a:cxn>
              <a:cxn ang="0">
                <a:pos x="3311" y="355"/>
              </a:cxn>
              <a:cxn ang="0">
                <a:pos x="2177" y="51"/>
              </a:cxn>
              <a:cxn ang="0">
                <a:pos x="680" y="51"/>
              </a:cxn>
              <a:cxn ang="0">
                <a:pos x="363" y="113"/>
              </a:cxn>
              <a:cxn ang="0">
                <a:pos x="0" y="158"/>
              </a:cxn>
            </a:cxnLst>
            <a:rect l="0" t="0" r="r" b="b"/>
            <a:pathLst>
              <a:path w="5201" h="1292">
                <a:moveTo>
                  <a:pt x="5035" y="1292"/>
                </a:moveTo>
                <a:cubicBezTo>
                  <a:pt x="5118" y="1184"/>
                  <a:pt x="5201" y="1076"/>
                  <a:pt x="5156" y="985"/>
                </a:cubicBezTo>
                <a:cubicBezTo>
                  <a:pt x="5111" y="894"/>
                  <a:pt x="4934" y="812"/>
                  <a:pt x="4763" y="744"/>
                </a:cubicBezTo>
                <a:cubicBezTo>
                  <a:pt x="4592" y="676"/>
                  <a:pt x="4370" y="639"/>
                  <a:pt x="4128" y="574"/>
                </a:cubicBezTo>
                <a:cubicBezTo>
                  <a:pt x="3886" y="509"/>
                  <a:pt x="3636" y="442"/>
                  <a:pt x="3311" y="355"/>
                </a:cubicBezTo>
                <a:cubicBezTo>
                  <a:pt x="2986" y="268"/>
                  <a:pt x="2615" y="102"/>
                  <a:pt x="2177" y="51"/>
                </a:cubicBezTo>
                <a:cubicBezTo>
                  <a:pt x="1739" y="0"/>
                  <a:pt x="982" y="41"/>
                  <a:pt x="680" y="51"/>
                </a:cubicBezTo>
                <a:cubicBezTo>
                  <a:pt x="378" y="61"/>
                  <a:pt x="476" y="95"/>
                  <a:pt x="363" y="113"/>
                </a:cubicBezTo>
                <a:cubicBezTo>
                  <a:pt x="250" y="131"/>
                  <a:pt x="125" y="144"/>
                  <a:pt x="0" y="158"/>
                </a:cubicBezTo>
              </a:path>
            </a:pathLst>
          </a:custGeom>
          <a:noFill/>
          <a:ln w="38100" cap="flat">
            <a:solidFill>
              <a:srgbClr val="CC00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491" name="Freeform 11"/>
          <p:cNvSpPr>
            <a:spLocks/>
          </p:cNvSpPr>
          <p:nvPr/>
        </p:nvSpPr>
        <p:spPr bwMode="auto">
          <a:xfrm>
            <a:off x="-30163" y="1203325"/>
            <a:ext cx="8851901" cy="3454400"/>
          </a:xfrm>
          <a:custGeom>
            <a:avLst/>
            <a:gdLst/>
            <a:ahLst/>
            <a:cxnLst>
              <a:cxn ang="0">
                <a:pos x="3080" y="1992"/>
              </a:cxn>
              <a:cxn ang="0">
                <a:pos x="3217" y="1992"/>
              </a:cxn>
              <a:cxn ang="0">
                <a:pos x="3763" y="2154"/>
              </a:cxn>
              <a:cxn ang="0">
                <a:pos x="4264" y="2127"/>
              </a:cxn>
              <a:cxn ang="0">
                <a:pos x="4990" y="2053"/>
              </a:cxn>
              <a:cxn ang="0">
                <a:pos x="5299" y="1749"/>
              </a:cxn>
              <a:cxn ang="0">
                <a:pos x="5566" y="1194"/>
              </a:cxn>
              <a:cxn ang="0">
                <a:pos x="5358" y="906"/>
              </a:cxn>
              <a:cxn ang="0">
                <a:pos x="4467" y="618"/>
              </a:cxn>
              <a:cxn ang="0">
                <a:pos x="3496" y="373"/>
              </a:cxn>
              <a:cxn ang="0">
                <a:pos x="2307" y="53"/>
              </a:cxn>
              <a:cxn ang="0">
                <a:pos x="936" y="53"/>
              </a:cxn>
              <a:cxn ang="0">
                <a:pos x="126" y="149"/>
              </a:cxn>
              <a:cxn ang="0">
                <a:pos x="177" y="132"/>
              </a:cxn>
            </a:cxnLst>
            <a:rect l="0" t="0" r="r" b="b"/>
            <a:pathLst>
              <a:path w="5576" h="2176">
                <a:moveTo>
                  <a:pt x="3080" y="1992"/>
                </a:moveTo>
                <a:cubicBezTo>
                  <a:pt x="3091" y="1978"/>
                  <a:pt x="3103" y="1965"/>
                  <a:pt x="3217" y="1992"/>
                </a:cubicBezTo>
                <a:cubicBezTo>
                  <a:pt x="3331" y="2019"/>
                  <a:pt x="3589" y="2132"/>
                  <a:pt x="3763" y="2154"/>
                </a:cubicBezTo>
                <a:cubicBezTo>
                  <a:pt x="3937" y="2176"/>
                  <a:pt x="4060" y="2144"/>
                  <a:pt x="4264" y="2127"/>
                </a:cubicBezTo>
                <a:cubicBezTo>
                  <a:pt x="4468" y="2110"/>
                  <a:pt x="4818" y="2116"/>
                  <a:pt x="4990" y="2053"/>
                </a:cubicBezTo>
                <a:cubicBezTo>
                  <a:pt x="5162" y="1990"/>
                  <a:pt x="5203" y="1892"/>
                  <a:pt x="5299" y="1749"/>
                </a:cubicBezTo>
                <a:cubicBezTo>
                  <a:pt x="5395" y="1606"/>
                  <a:pt x="5556" y="1334"/>
                  <a:pt x="5566" y="1194"/>
                </a:cubicBezTo>
                <a:cubicBezTo>
                  <a:pt x="5576" y="1054"/>
                  <a:pt x="5541" y="1002"/>
                  <a:pt x="5358" y="906"/>
                </a:cubicBezTo>
                <a:cubicBezTo>
                  <a:pt x="5175" y="810"/>
                  <a:pt x="4777" y="707"/>
                  <a:pt x="4467" y="618"/>
                </a:cubicBezTo>
                <a:cubicBezTo>
                  <a:pt x="4157" y="529"/>
                  <a:pt x="3856" y="467"/>
                  <a:pt x="3496" y="373"/>
                </a:cubicBezTo>
                <a:cubicBezTo>
                  <a:pt x="3136" y="279"/>
                  <a:pt x="2734" y="106"/>
                  <a:pt x="2307" y="53"/>
                </a:cubicBezTo>
                <a:cubicBezTo>
                  <a:pt x="1880" y="0"/>
                  <a:pt x="1299" y="37"/>
                  <a:pt x="936" y="53"/>
                </a:cubicBezTo>
                <a:cubicBezTo>
                  <a:pt x="573" y="69"/>
                  <a:pt x="252" y="136"/>
                  <a:pt x="126" y="149"/>
                </a:cubicBezTo>
                <a:cubicBezTo>
                  <a:pt x="0" y="162"/>
                  <a:pt x="88" y="147"/>
                  <a:pt x="177" y="132"/>
                </a:cubicBezTo>
              </a:path>
            </a:pathLst>
          </a:custGeom>
          <a:noFill/>
          <a:ln w="38100" cap="flat" cmpd="sng">
            <a:solidFill>
              <a:srgbClr val="3399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492" name="Freeform 12"/>
          <p:cNvSpPr>
            <a:spLocks/>
          </p:cNvSpPr>
          <p:nvPr/>
        </p:nvSpPr>
        <p:spPr bwMode="auto">
          <a:xfrm>
            <a:off x="34925" y="728663"/>
            <a:ext cx="9229725" cy="4297362"/>
          </a:xfrm>
          <a:custGeom>
            <a:avLst/>
            <a:gdLst/>
            <a:ahLst/>
            <a:cxnLst>
              <a:cxn ang="0">
                <a:pos x="3039" y="2517"/>
              </a:cxn>
              <a:cxn ang="0">
                <a:pos x="3312" y="2608"/>
              </a:cxn>
              <a:cxn ang="0">
                <a:pos x="3992" y="2699"/>
              </a:cxn>
              <a:cxn ang="0">
                <a:pos x="4808" y="2654"/>
              </a:cxn>
              <a:cxn ang="0">
                <a:pos x="5262" y="2472"/>
              </a:cxn>
              <a:cxn ang="0">
                <a:pos x="5534" y="2245"/>
              </a:cxn>
              <a:cxn ang="0">
                <a:pos x="5716" y="1928"/>
              </a:cxn>
              <a:cxn ang="0">
                <a:pos x="5761" y="1293"/>
              </a:cxn>
              <a:cxn ang="0">
                <a:pos x="5398" y="794"/>
              </a:cxn>
              <a:cxn ang="0">
                <a:pos x="3402" y="295"/>
              </a:cxn>
              <a:cxn ang="0">
                <a:pos x="1633" y="23"/>
              </a:cxn>
              <a:cxn ang="0">
                <a:pos x="0" y="159"/>
              </a:cxn>
            </a:cxnLst>
            <a:rect l="0" t="0" r="r" b="b"/>
            <a:pathLst>
              <a:path w="5814" h="2707">
                <a:moveTo>
                  <a:pt x="3039" y="2517"/>
                </a:moveTo>
                <a:cubicBezTo>
                  <a:pt x="3096" y="2547"/>
                  <a:pt x="3153" y="2578"/>
                  <a:pt x="3312" y="2608"/>
                </a:cubicBezTo>
                <a:cubicBezTo>
                  <a:pt x="3471" y="2638"/>
                  <a:pt x="3743" y="2691"/>
                  <a:pt x="3992" y="2699"/>
                </a:cubicBezTo>
                <a:cubicBezTo>
                  <a:pt x="4241" y="2707"/>
                  <a:pt x="4596" y="2692"/>
                  <a:pt x="4808" y="2654"/>
                </a:cubicBezTo>
                <a:cubicBezTo>
                  <a:pt x="5020" y="2616"/>
                  <a:pt x="5141" y="2540"/>
                  <a:pt x="5262" y="2472"/>
                </a:cubicBezTo>
                <a:cubicBezTo>
                  <a:pt x="5383" y="2404"/>
                  <a:pt x="5458" y="2336"/>
                  <a:pt x="5534" y="2245"/>
                </a:cubicBezTo>
                <a:cubicBezTo>
                  <a:pt x="5610" y="2154"/>
                  <a:pt x="5678" y="2087"/>
                  <a:pt x="5716" y="1928"/>
                </a:cubicBezTo>
                <a:cubicBezTo>
                  <a:pt x="5754" y="1769"/>
                  <a:pt x="5814" y="1482"/>
                  <a:pt x="5761" y="1293"/>
                </a:cubicBezTo>
                <a:cubicBezTo>
                  <a:pt x="5708" y="1104"/>
                  <a:pt x="5791" y="960"/>
                  <a:pt x="5398" y="794"/>
                </a:cubicBezTo>
                <a:cubicBezTo>
                  <a:pt x="5005" y="628"/>
                  <a:pt x="4029" y="423"/>
                  <a:pt x="3402" y="295"/>
                </a:cubicBezTo>
                <a:cubicBezTo>
                  <a:pt x="2775" y="167"/>
                  <a:pt x="2200" y="46"/>
                  <a:pt x="1633" y="23"/>
                </a:cubicBezTo>
                <a:cubicBezTo>
                  <a:pt x="1066" y="0"/>
                  <a:pt x="272" y="136"/>
                  <a:pt x="0" y="159"/>
                </a:cubicBezTo>
              </a:path>
            </a:pathLst>
          </a:custGeom>
          <a:noFill/>
          <a:ln w="38100" cap="flat" cmpd="sng">
            <a:solidFill>
              <a:srgbClr val="66FF33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0" y="2276475"/>
            <a:ext cx="9144000" cy="1368425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986213" y="5851525"/>
            <a:ext cx="5410200" cy="457200"/>
            <a:chOff x="288" y="3696"/>
            <a:chExt cx="3408" cy="288"/>
          </a:xfrm>
        </p:grpSpPr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>
              <a:off x="288" y="3840"/>
              <a:ext cx="115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1536" y="3696"/>
              <a:ext cx="21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latin typeface="Times New Roman" charset="0"/>
                </a:rPr>
                <a:t>Charnière du pli</a:t>
              </a:r>
            </a:p>
          </p:txBody>
        </p:sp>
      </p:grpSp>
      <p:sp>
        <p:nvSpPr>
          <p:cNvPr id="17" name="Titr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…et de mieux comprendre la géologie des Alpes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élèves peuvent également s’impliquer dans l’atelier biodiversité</a:t>
            </a:r>
            <a:endParaRPr lang="fr-FR" dirty="0"/>
          </a:p>
        </p:txBody>
      </p:sp>
      <p:sp>
        <p:nvSpPr>
          <p:cNvPr id="2050" name="AutoShape 2" descr="https://mail.google.com/mail/u/0/?ui=2&amp;ik=d7038c62c1&amp;view=fimg&amp;th=1610488fc55307ad&amp;attid=0.3&amp;disp=emb&amp;realattid=16104885e7b7a57b1297&amp;attbid=ANGjdJ9hCA17gW5xdPa38qgtvM64ss1FDAh4L5i3GoYAOZkM2LJkpRyYxcHmk3uCL8wN4AUNGpmJt8ErLHeFWzJssh3AMeXobw86_j3YMvv2b0pjkTZ99jqMSCbdJL4&amp;sz=s0-l75-ft&amp;ats=1516199544470&amp;rm=1610488fc55307ad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https://mail.google.com/mail/u/0/?ui=2&amp;ik=d7038c62c1&amp;view=fimg&amp;th=1610488fc55307ad&amp;attid=0.3&amp;disp=emb&amp;realattid=16104885e7b7a57b1297&amp;attbid=ANGjdJ9hCA17gW5xdPa38qgtvM64ss1FDAh4L5i3GoYAOZkM2LJkpRyYxcHmk3uCL8wN4AUNGpmJt8ErLHeFWzJssh3AMeXobw86_j3YMvv2b0pjkTZ99jqMSCbdJL4&amp;sz=s0-l75-ft&amp;ats=1516199544470&amp;rm=1610488fc55307ad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https://mail.google.com/mail/u/0/?ui=2&amp;ik=d7038c62c1&amp;view=fimg&amp;th=1610488fc55307ad&amp;attid=0.3&amp;disp=emb&amp;realattid=16104885e7b7a57b1297&amp;attbid=ANGjdJ9hCA17gW5xdPa38qgtvM64ss1FDAh4L5i3GoYAOZkM2LJkpRyYxcHmk3uCL8wN4AUNGpmJt8ErLHeFWzJssh3AMeXobw86_j3YMvv2b0pjkTZ99jqMSCbdJL4&amp;sz=s0-l75-ft&amp;ats=1516199544470&amp;rm=1610488fc55307ad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5" name="Picture 7" descr="U:\IMG_5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3705876" cy="4941168"/>
          </a:xfrm>
          <a:prstGeom prst="rect">
            <a:avLst/>
          </a:prstGeom>
          <a:noFill/>
        </p:spPr>
      </p:pic>
      <p:pic>
        <p:nvPicPr>
          <p:cNvPr id="2056" name="Picture 8" descr="U:\20180117_155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2860416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91784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D</a:t>
            </a:r>
            <a:r>
              <a:rPr lang="fr-FR" dirty="0" smtClean="0"/>
              <a:t>es élèves peuvent entretenir des ruches….</a:t>
            </a:r>
            <a:endParaRPr lang="fr-FR" dirty="0"/>
          </a:p>
        </p:txBody>
      </p:sp>
      <p:pic>
        <p:nvPicPr>
          <p:cNvPr id="17410" name="Picture 2" descr="U:\IMG_5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2656"/>
            <a:ext cx="4515966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… et préparer le miel de Janson</a:t>
            </a:r>
            <a:endParaRPr lang="fr-FR" dirty="0"/>
          </a:p>
        </p:txBody>
      </p:sp>
      <p:pic>
        <p:nvPicPr>
          <p:cNvPr id="16386" name="Picture 2" descr="U:\IMG_5805.jpg"/>
          <p:cNvPicPr>
            <a:picLocks noChangeAspect="1" noChangeArrowheads="1"/>
          </p:cNvPicPr>
          <p:nvPr/>
        </p:nvPicPr>
        <p:blipFill>
          <a:blip r:embed="rId2" cstate="print"/>
          <a:srcRect l="2785" t="5542" r="2051" b="7869"/>
          <a:stretch>
            <a:fillRect/>
          </a:stretch>
        </p:blipFill>
        <p:spPr bwMode="auto">
          <a:xfrm>
            <a:off x="4211960" y="3717032"/>
            <a:ext cx="4248615" cy="2899318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</p:pic>
      <p:pic>
        <p:nvPicPr>
          <p:cNvPr id="16387" name="Picture 3" descr="U:\20180117_160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2576885" cy="4581128"/>
          </a:xfrm>
          <a:prstGeom prst="rect">
            <a:avLst/>
          </a:prstGeom>
          <a:noFill/>
        </p:spPr>
      </p:pic>
      <p:pic>
        <p:nvPicPr>
          <p:cNvPr id="16388" name="Picture 4" descr="U:\image_6483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0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87</Words>
  <Application>Microsoft Office PowerPoint</Application>
  <PresentationFormat>Affichage à l'écran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Malgré la galère des travaux, on  manipule envers et contre tout en SVT!</vt:lpstr>
      <vt:lpstr>Certains vont même manipuler un mercredi par mois avec des jeunes chercheurs de l’INSERM et obtiennent leur diplôme de jeunes chercheurs</vt:lpstr>
      <vt:lpstr>Pour certains, la sortie dans les Alpes leur a permis de se surpasser </vt:lpstr>
      <vt:lpstr>Diapositive 4</vt:lpstr>
      <vt:lpstr>Les élèves peuvent également s’impliquer dans l’atelier biodiversité</vt:lpstr>
      <vt:lpstr>Des élèves peuvent entretenir des ruches….</vt:lpstr>
      <vt:lpstr>… et préparer le miel de Janson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safia.rachdi</dc:creator>
  <cp:lastModifiedBy>dsi</cp:lastModifiedBy>
  <cp:revision>11</cp:revision>
  <dcterms:created xsi:type="dcterms:W3CDTF">2018-01-17T14:22:54Z</dcterms:created>
  <dcterms:modified xsi:type="dcterms:W3CDTF">2018-01-30T12:07:36Z</dcterms:modified>
</cp:coreProperties>
</file>